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42"/>
  </p:notesMasterIdLst>
  <p:sldIdLst>
    <p:sldId id="256" r:id="rId2"/>
    <p:sldId id="257" r:id="rId3"/>
    <p:sldId id="334" r:id="rId4"/>
    <p:sldId id="335" r:id="rId5"/>
    <p:sldId id="336" r:id="rId6"/>
    <p:sldId id="349" r:id="rId7"/>
    <p:sldId id="350" r:id="rId8"/>
    <p:sldId id="337" r:id="rId9"/>
    <p:sldId id="338" r:id="rId10"/>
    <p:sldId id="389" r:id="rId11"/>
    <p:sldId id="339" r:id="rId12"/>
    <p:sldId id="341" r:id="rId13"/>
    <p:sldId id="340" r:id="rId14"/>
    <p:sldId id="343" r:id="rId15"/>
    <p:sldId id="344" r:id="rId16"/>
    <p:sldId id="342" r:id="rId17"/>
    <p:sldId id="387" r:id="rId18"/>
    <p:sldId id="345" r:id="rId19"/>
    <p:sldId id="346" r:id="rId20"/>
    <p:sldId id="365" r:id="rId21"/>
    <p:sldId id="368" r:id="rId22"/>
    <p:sldId id="369" r:id="rId23"/>
    <p:sldId id="370" r:id="rId24"/>
    <p:sldId id="353" r:id="rId25"/>
    <p:sldId id="355" r:id="rId26"/>
    <p:sldId id="352" r:id="rId27"/>
    <p:sldId id="354" r:id="rId28"/>
    <p:sldId id="360" r:id="rId29"/>
    <p:sldId id="390" r:id="rId30"/>
    <p:sldId id="363" r:id="rId31"/>
    <p:sldId id="359" r:id="rId32"/>
    <p:sldId id="391" r:id="rId33"/>
    <p:sldId id="392" r:id="rId34"/>
    <p:sldId id="393" r:id="rId35"/>
    <p:sldId id="394" r:id="rId36"/>
    <p:sldId id="372" r:id="rId37"/>
    <p:sldId id="356" r:id="rId38"/>
    <p:sldId id="357" r:id="rId39"/>
    <p:sldId id="358" r:id="rId40"/>
    <p:sldId id="347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86089"/>
  </p:normalViewPr>
  <p:slideViewPr>
    <p:cSldViewPr snapToGrid="0">
      <p:cViewPr varScale="1">
        <p:scale>
          <a:sx n="88" d="100"/>
          <a:sy n="88" d="100"/>
        </p:scale>
        <p:origin x="17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10/7/23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72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s[</a:t>
            </a:r>
            <a:r>
              <a:rPr lang="en-US" dirty="0" err="1"/>
              <a:t>len</a:t>
            </a:r>
            <a:r>
              <a:rPr lang="en-US" dirty="0"/>
              <a:t>(s)-1]</a:t>
            </a:r>
          </a:p>
          <a:p>
            <a:r>
              <a:rPr lang="en-US" dirty="0"/>
              <a:t>s[-1]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41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283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Does My Computer Do That? Intro to Coding with Python– Lists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0B8B-F0B6-4346-82F2-516B56060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Okay, so…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80B82-E776-FA4F-8DA5-A0E8AC508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3200" b="1" dirty="0"/>
              <a:t>lists</a:t>
            </a:r>
            <a:r>
              <a:rPr lang="en-US" sz="3200" dirty="0"/>
              <a:t> are collections of </a:t>
            </a:r>
            <a:r>
              <a:rPr lang="en-US" sz="3200" b="1" dirty="0"/>
              <a:t>objects</a:t>
            </a: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3200" dirty="0"/>
              <a:t>defined using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[ square brackets ]</a:t>
            </a:r>
            <a:endParaRPr lang="en-US" sz="3200" dirty="0">
              <a:latin typeface="Courier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C609D2F-0153-F147-B5D1-DA5E8E818F15}"/>
              </a:ext>
            </a:extLst>
          </p:cNvPr>
          <p:cNvGrpSpPr/>
          <p:nvPr/>
        </p:nvGrpSpPr>
        <p:grpSpPr>
          <a:xfrm>
            <a:off x="7242220" y="1254695"/>
            <a:ext cx="2041530" cy="1613942"/>
            <a:chOff x="4353708" y="1628437"/>
            <a:chExt cx="2041530" cy="161394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1604205-6B93-FB4E-8177-A51E9C81E28B}"/>
                </a:ext>
              </a:extLst>
            </p:cNvPr>
            <p:cNvSpPr txBox="1"/>
            <p:nvPr/>
          </p:nvSpPr>
          <p:spPr>
            <a:xfrm>
              <a:off x="4353708" y="1628437"/>
              <a:ext cx="196720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i.e. just about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anything</a:t>
              </a: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CD0A57ED-65F5-7D46-8C1B-CEA15C06685C}"/>
                </a:ext>
              </a:extLst>
            </p:cNvPr>
            <p:cNvSpPr/>
            <p:nvPr/>
          </p:nvSpPr>
          <p:spPr>
            <a:xfrm rot="12030904" flipH="1" flipV="1">
              <a:off x="5195741" y="2037076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65949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7224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7C5EC-1015-5F4C-A80A-15D8961A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/>
              <a:t> of </a:t>
            </a:r>
            <a:r>
              <a:rPr lang="en-US" b="1" dirty="0">
                <a:latin typeface="Courier" pitchFamily="2" charset="0"/>
              </a:rPr>
              <a:t>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35247-A788-8D43-857C-044F3D9F8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dirty="0">
              <a:latin typeface="Courier" pitchFamily="2" charset="0"/>
            </a:endParaRPr>
          </a:p>
          <a:p>
            <a:pPr marL="0" indent="0" algn="ctr">
              <a:buNone/>
            </a:pPr>
            <a:endParaRPr lang="en-US" sz="4800" dirty="0">
              <a:latin typeface="Courier" pitchFamily="2" charset="0"/>
            </a:endParaRPr>
          </a:p>
          <a:p>
            <a:pPr marL="0" indent="0" algn="ctr">
              <a:buNone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4800" dirty="0">
                <a:latin typeface="Courier" pitchFamily="2" charset="0"/>
              </a:rPr>
              <a:t> 1, 2, 3, 4, 5, 6 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94412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7C5EC-1015-5F4C-A80A-15D8961A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/>
              <a:t> of </a:t>
            </a:r>
            <a:r>
              <a:rPr lang="en-US" b="1" dirty="0">
                <a:latin typeface="Courier" pitchFamily="2" charset="0"/>
              </a:rPr>
              <a:t>floats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35247-A788-8D43-857C-044F3D9F8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8069813" cy="51206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dirty="0">
              <a:latin typeface="Courier" pitchFamily="2" charset="0"/>
            </a:endParaRPr>
          </a:p>
          <a:p>
            <a:pPr marL="0" indent="0" algn="ctr">
              <a:buNone/>
            </a:pPr>
            <a:endParaRPr lang="en-US" sz="4800" dirty="0">
              <a:latin typeface="Courier" pitchFamily="2" charset="0"/>
            </a:endParaRPr>
          </a:p>
          <a:p>
            <a:pPr marL="0" indent="0" algn="ctr">
              <a:buNone/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4800" dirty="0">
                <a:latin typeface="Courier" pitchFamily="2" charset="0"/>
              </a:rPr>
              <a:t> 1.2, 3.5, 0.7, 7.8 </a:t>
            </a:r>
            <a:r>
              <a:rPr lang="en-US" sz="4800" dirty="0"/>
              <a:t>]</a:t>
            </a:r>
            <a:endParaRPr lang="en-US" sz="48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141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7C5EC-1015-5F4C-A80A-15D8961A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/>
              <a:t> of </a:t>
            </a:r>
            <a:r>
              <a:rPr lang="en-US" b="1" dirty="0">
                <a:latin typeface="Courier" pitchFamily="2" charset="0"/>
              </a:rPr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35247-A788-8D43-857C-044F3D9F8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9885" y="864108"/>
            <a:ext cx="8389257" cy="51206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/>
              <a:t>[</a:t>
            </a:r>
            <a:r>
              <a:rPr lang="en-US" sz="4800" dirty="0">
                <a:latin typeface="Courier" pitchFamily="2" charset="0"/>
              </a:rPr>
              <a:t> 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“dog”</a:t>
            </a:r>
            <a:r>
              <a:rPr lang="en-US" sz="4800" dirty="0">
                <a:latin typeface="Courier" pitchFamily="2" charset="0"/>
              </a:rPr>
              <a:t>, 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“cat”</a:t>
            </a:r>
            <a:r>
              <a:rPr lang="en-US" sz="4800" dirty="0">
                <a:latin typeface="Courier" pitchFamily="2" charset="0"/>
              </a:rPr>
              <a:t>, 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“pig” </a:t>
            </a:r>
            <a:r>
              <a:rPr lang="en-US" sz="48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784401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7C5EC-1015-5F4C-A80A-15D8961A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Indexing a </a:t>
            </a:r>
            <a:r>
              <a:rPr lang="en-US" b="1" dirty="0">
                <a:latin typeface="Courier" pitchFamily="2" charset="0"/>
              </a:rPr>
              <a:t>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35247-A788-8D43-857C-044F3D9F8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1147" y="864108"/>
            <a:ext cx="8377995" cy="51206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4800" dirty="0"/>
              <a:t> </a:t>
            </a:r>
          </a:p>
          <a:p>
            <a:pPr marL="0" indent="0" algn="ctr">
              <a:buNone/>
            </a:pPr>
            <a:r>
              <a:rPr lang="en-US" sz="4800" dirty="0"/>
              <a:t>[</a:t>
            </a:r>
            <a:r>
              <a:rPr lang="en-US" sz="4800" dirty="0">
                <a:latin typeface="Courier" pitchFamily="2" charset="0"/>
              </a:rPr>
              <a:t> 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“dog”</a:t>
            </a:r>
            <a:r>
              <a:rPr lang="en-US" sz="4800" dirty="0">
                <a:latin typeface="Courier" pitchFamily="2" charset="0"/>
              </a:rPr>
              <a:t>, 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“cat”</a:t>
            </a:r>
            <a:r>
              <a:rPr lang="en-US" sz="4800" dirty="0">
                <a:latin typeface="Courier" pitchFamily="2" charset="0"/>
              </a:rPr>
              <a:t>, 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“pig” </a:t>
            </a:r>
            <a:r>
              <a:rPr lang="en-US" sz="4800" dirty="0"/>
              <a:t>]</a:t>
            </a:r>
          </a:p>
          <a:p>
            <a:pPr marL="0" indent="0" algn="ctr">
              <a:buNone/>
            </a:pPr>
            <a:r>
              <a:rPr lang="en-US" sz="3600" dirty="0"/>
              <a:t>0                              1                            2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98C3E89-64A2-8E4F-AA41-83363C1CC78C}"/>
              </a:ext>
            </a:extLst>
          </p:cNvPr>
          <p:cNvGrpSpPr/>
          <p:nvPr/>
        </p:nvGrpSpPr>
        <p:grpSpPr>
          <a:xfrm flipH="1">
            <a:off x="4518588" y="3116614"/>
            <a:ext cx="5833871" cy="3447472"/>
            <a:chOff x="1513777" y="2351542"/>
            <a:chExt cx="5833871" cy="34474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ED5FFF-5A3E-454C-B3DF-AD31237AA0B3}"/>
                </a:ext>
              </a:extLst>
            </p:cNvPr>
            <p:cNvSpPr txBox="1"/>
            <p:nvPr/>
          </p:nvSpPr>
          <p:spPr>
            <a:xfrm>
              <a:off x="4901428" y="4598685"/>
              <a:ext cx="128112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just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like with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strings</a:t>
              </a: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1111A97F-6193-2A47-BC29-D2FDABCA9E15}"/>
                </a:ext>
              </a:extLst>
            </p:cNvPr>
            <p:cNvSpPr/>
            <p:nvPr/>
          </p:nvSpPr>
          <p:spPr>
            <a:xfrm rot="21244788" flipH="1" flipV="1">
              <a:off x="4069234" y="3528035"/>
              <a:ext cx="1704505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:a16="http://schemas.microsoft.com/office/drawing/2014/main" id="{ECCBF377-084B-1843-81F4-8E0F375B9900}"/>
                </a:ext>
              </a:extLst>
            </p:cNvPr>
            <p:cNvSpPr/>
            <p:nvPr/>
          </p:nvSpPr>
          <p:spPr>
            <a:xfrm flipH="1" flipV="1">
              <a:off x="1513777" y="2351542"/>
              <a:ext cx="5833871" cy="3095787"/>
            </a:xfrm>
            <a:prstGeom prst="circularArrow">
              <a:avLst>
                <a:gd name="adj1" fmla="val 1113"/>
                <a:gd name="adj2" fmla="val 394373"/>
                <a:gd name="adj3" fmla="val 20866571"/>
                <a:gd name="adj4" fmla="val 15211980"/>
                <a:gd name="adj5" fmla="val 4367"/>
              </a:avLst>
            </a:prstGeom>
            <a:solidFill>
              <a:srgbClr val="003470"/>
            </a:solidFill>
            <a:ln w="9525"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Circular Arrow 10">
              <a:extLst>
                <a:ext uri="{FF2B5EF4-FFF2-40B4-BE49-F238E27FC236}">
                  <a16:creationId xmlns:a16="http://schemas.microsoft.com/office/drawing/2014/main" id="{ED37E8CA-ADD8-3848-ABE0-9C797C3FC402}"/>
                </a:ext>
              </a:extLst>
            </p:cNvPr>
            <p:cNvSpPr/>
            <p:nvPr/>
          </p:nvSpPr>
          <p:spPr>
            <a:xfrm rot="355212" flipV="1">
              <a:off x="5197068" y="3552764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4231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7C5EC-1015-5F4C-A80A-15D8961A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Indexing a </a:t>
            </a:r>
            <a:r>
              <a:rPr lang="en-US" b="1" dirty="0">
                <a:latin typeface="Courier" pitchFamily="2" charset="0"/>
              </a:rPr>
              <a:t>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35247-A788-8D43-857C-044F3D9F8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5953" y="864108"/>
            <a:ext cx="8513128" cy="51206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dirty="0"/>
          </a:p>
          <a:p>
            <a:pPr marL="0" indent="0" algn="ctr">
              <a:buNone/>
            </a:pPr>
            <a:r>
              <a:rPr lang="en-US" sz="3600" dirty="0"/>
              <a:t>-3                            -2                          -1</a:t>
            </a:r>
            <a:r>
              <a:rPr lang="en-US" sz="7200" dirty="0"/>
              <a:t> </a:t>
            </a:r>
          </a:p>
          <a:p>
            <a:pPr marL="0" indent="0" algn="ctr">
              <a:buNone/>
            </a:pPr>
            <a:r>
              <a:rPr lang="en-US" sz="4800" dirty="0"/>
              <a:t>[</a:t>
            </a:r>
            <a:r>
              <a:rPr lang="en-US" sz="4800" dirty="0">
                <a:latin typeface="Courier" pitchFamily="2" charset="0"/>
              </a:rPr>
              <a:t> 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“dog”</a:t>
            </a:r>
            <a:r>
              <a:rPr lang="en-US" sz="4800" dirty="0">
                <a:latin typeface="Courier" pitchFamily="2" charset="0"/>
              </a:rPr>
              <a:t>, 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“cat”</a:t>
            </a:r>
            <a:r>
              <a:rPr lang="en-US" sz="4800" dirty="0">
                <a:latin typeface="Courier" pitchFamily="2" charset="0"/>
              </a:rPr>
              <a:t>, 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“pig” </a:t>
            </a:r>
            <a:r>
              <a:rPr lang="en-US" sz="4800" dirty="0"/>
              <a:t>]</a:t>
            </a:r>
          </a:p>
          <a:p>
            <a:pPr marL="0" indent="0" algn="ctr">
              <a:buNone/>
            </a:pPr>
            <a:r>
              <a:rPr lang="en-US" sz="3600" dirty="0">
                <a:solidFill>
                  <a:schemeClr val="bg1">
                    <a:lumMod val="65000"/>
                  </a:schemeClr>
                </a:solidFill>
              </a:rPr>
              <a:t>0                              1                            2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98C3E89-64A2-8E4F-AA41-83363C1CC78C}"/>
              </a:ext>
            </a:extLst>
          </p:cNvPr>
          <p:cNvGrpSpPr/>
          <p:nvPr/>
        </p:nvGrpSpPr>
        <p:grpSpPr>
          <a:xfrm flipV="1">
            <a:off x="5080582" y="1301167"/>
            <a:ext cx="5833871" cy="3447472"/>
            <a:chOff x="1513777" y="2351542"/>
            <a:chExt cx="5833871" cy="34474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ED5FFF-5A3E-454C-B3DF-AD31237AA0B3}"/>
                </a:ext>
              </a:extLst>
            </p:cNvPr>
            <p:cNvSpPr txBox="1"/>
            <p:nvPr/>
          </p:nvSpPr>
          <p:spPr>
            <a:xfrm rot="10800000">
              <a:off x="4866966" y="4598685"/>
              <a:ext cx="135005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negative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works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too</a:t>
              </a: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1111A97F-6193-2A47-BC29-D2FDABCA9E15}"/>
                </a:ext>
              </a:extLst>
            </p:cNvPr>
            <p:cNvSpPr/>
            <p:nvPr/>
          </p:nvSpPr>
          <p:spPr>
            <a:xfrm rot="21244788" flipH="1" flipV="1">
              <a:off x="4069234" y="3528035"/>
              <a:ext cx="1704505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:a16="http://schemas.microsoft.com/office/drawing/2014/main" id="{ECCBF377-084B-1843-81F4-8E0F375B9900}"/>
                </a:ext>
              </a:extLst>
            </p:cNvPr>
            <p:cNvSpPr/>
            <p:nvPr/>
          </p:nvSpPr>
          <p:spPr>
            <a:xfrm flipH="1" flipV="1">
              <a:off x="1513777" y="2351542"/>
              <a:ext cx="5833871" cy="3095787"/>
            </a:xfrm>
            <a:prstGeom prst="circularArrow">
              <a:avLst>
                <a:gd name="adj1" fmla="val 1113"/>
                <a:gd name="adj2" fmla="val 394373"/>
                <a:gd name="adj3" fmla="val 20866571"/>
                <a:gd name="adj4" fmla="val 15211980"/>
                <a:gd name="adj5" fmla="val 4367"/>
              </a:avLst>
            </a:prstGeom>
            <a:solidFill>
              <a:srgbClr val="003470"/>
            </a:solidFill>
            <a:ln w="9525"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Circular Arrow 10">
              <a:extLst>
                <a:ext uri="{FF2B5EF4-FFF2-40B4-BE49-F238E27FC236}">
                  <a16:creationId xmlns:a16="http://schemas.microsoft.com/office/drawing/2014/main" id="{ED37E8CA-ADD8-3848-ABE0-9C797C3FC402}"/>
                </a:ext>
              </a:extLst>
            </p:cNvPr>
            <p:cNvSpPr/>
            <p:nvPr/>
          </p:nvSpPr>
          <p:spPr>
            <a:xfrm rot="355212" flipV="1">
              <a:off x="5197068" y="3552764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5597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7C5EC-1015-5F4C-A80A-15D8961A5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Weird </a:t>
            </a:r>
            <a:r>
              <a:rPr lang="en-US" b="1" dirty="0">
                <a:latin typeface="Courier" pitchFamily="2" charset="0"/>
              </a:rPr>
              <a:t>python</a:t>
            </a:r>
            <a:r>
              <a:rPr lang="en-US" dirty="0"/>
              <a:t> thing</a:t>
            </a:r>
            <a:endParaRPr lang="en-US" b="1" dirty="0">
              <a:latin typeface="Courier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35247-A788-8D43-857C-044F3D9F8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dirty="0"/>
              <a:t> </a:t>
            </a:r>
            <a:r>
              <a:rPr lang="en-US" sz="2800" dirty="0"/>
              <a:t>in </a:t>
            </a:r>
            <a:r>
              <a:rPr lang="en-US" sz="2800" b="1" dirty="0">
                <a:latin typeface="Courier" pitchFamily="2" charset="0"/>
              </a:rPr>
              <a:t>python</a:t>
            </a:r>
            <a:r>
              <a:rPr lang="en-US" sz="2800" dirty="0"/>
              <a:t>, lists can contain </a:t>
            </a:r>
            <a:r>
              <a:rPr lang="en-US" sz="2800" b="1" dirty="0"/>
              <a:t>mixed types:</a:t>
            </a:r>
            <a:r>
              <a:rPr lang="en-US" sz="6000" dirty="0"/>
              <a:t> </a:t>
            </a:r>
          </a:p>
          <a:p>
            <a:pPr marL="0" indent="0" algn="ctr">
              <a:buNone/>
            </a:pPr>
            <a:r>
              <a:rPr lang="en-US" sz="4800" dirty="0"/>
              <a:t>[</a:t>
            </a:r>
            <a:r>
              <a:rPr lang="en-US" sz="4800" dirty="0">
                <a:latin typeface="Courier" pitchFamily="2" charset="0"/>
              </a:rPr>
              <a:t> 1,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 “cat”</a:t>
            </a:r>
            <a:r>
              <a:rPr lang="en-US" sz="4800" dirty="0">
                <a:latin typeface="Courier" pitchFamily="2" charset="0"/>
              </a:rPr>
              <a:t>, 7.8</a:t>
            </a:r>
            <a:r>
              <a:rPr lang="en-US" sz="4800" dirty="0">
                <a:solidFill>
                  <a:srgbClr val="00B050"/>
                </a:solidFill>
                <a:latin typeface="Courier" pitchFamily="2" charset="0"/>
              </a:rPr>
              <a:t> </a:t>
            </a:r>
            <a:r>
              <a:rPr lang="en-US" sz="4800" dirty="0"/>
              <a:t>]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A81C56-15C6-0144-8B4D-4D35C4EFCB44}"/>
              </a:ext>
            </a:extLst>
          </p:cNvPr>
          <p:cNvGrpSpPr/>
          <p:nvPr/>
        </p:nvGrpSpPr>
        <p:grpSpPr>
          <a:xfrm>
            <a:off x="4985631" y="2767037"/>
            <a:ext cx="5082474" cy="3589994"/>
            <a:chOff x="2239011" y="2578351"/>
            <a:chExt cx="5082474" cy="358999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9F4A1C6-0BEB-2647-8A72-A1A58029AC24}"/>
                </a:ext>
              </a:extLst>
            </p:cNvPr>
            <p:cNvSpPr txBox="1"/>
            <p:nvPr/>
          </p:nvSpPr>
          <p:spPr>
            <a:xfrm>
              <a:off x="3762497" y="4598685"/>
              <a:ext cx="3558988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is </a:t>
              </a:r>
            </a:p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not allowed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 many other languages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(so be careful!)</a:t>
              </a: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:a16="http://schemas.microsoft.com/office/drawing/2014/main" id="{3C2347F0-7F0F-7F44-A181-7E65F3EA1505}"/>
                </a:ext>
              </a:extLst>
            </p:cNvPr>
            <p:cNvSpPr/>
            <p:nvPr/>
          </p:nvSpPr>
          <p:spPr>
            <a:xfrm rot="21244788" flipH="1" flipV="1">
              <a:off x="4319826" y="3515077"/>
              <a:ext cx="145324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Circular Arrow 10">
              <a:extLst>
                <a:ext uri="{FF2B5EF4-FFF2-40B4-BE49-F238E27FC236}">
                  <a16:creationId xmlns:a16="http://schemas.microsoft.com/office/drawing/2014/main" id="{560BF38E-66AB-D944-8F4C-8D817BF6AF08}"/>
                </a:ext>
              </a:extLst>
            </p:cNvPr>
            <p:cNvSpPr/>
            <p:nvPr/>
          </p:nvSpPr>
          <p:spPr>
            <a:xfrm flipH="1" flipV="1">
              <a:off x="2239011" y="2578351"/>
              <a:ext cx="3080874" cy="3095787"/>
            </a:xfrm>
            <a:prstGeom prst="circularArrow">
              <a:avLst>
                <a:gd name="adj1" fmla="val 1113"/>
                <a:gd name="adj2" fmla="val 667899"/>
                <a:gd name="adj3" fmla="val 20866571"/>
                <a:gd name="adj4" fmla="val 16255143"/>
                <a:gd name="adj5" fmla="val 3255"/>
              </a:avLst>
            </a:prstGeom>
            <a:solidFill>
              <a:srgbClr val="003470"/>
            </a:solidFill>
            <a:ln w="9525"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:a16="http://schemas.microsoft.com/office/drawing/2014/main" id="{4042B93F-67E1-A042-89B5-8DCC18DB1DD9}"/>
                </a:ext>
              </a:extLst>
            </p:cNvPr>
            <p:cNvSpPr/>
            <p:nvPr/>
          </p:nvSpPr>
          <p:spPr>
            <a:xfrm rot="355212" flipV="1">
              <a:off x="5198071" y="3533365"/>
              <a:ext cx="145324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1474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C072A-B791-BD44-B905-07E7A5BEF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convention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F6962-C2B7-9D49-A18D-500F1A8FD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3200" dirty="0"/>
              <a:t>Remember: it’s always a a good idea variable names to be </a:t>
            </a:r>
            <a:r>
              <a:rPr lang="en-US" sz="3200" b="1" dirty="0"/>
              <a:t>descriptive</a:t>
            </a:r>
          </a:p>
          <a:p>
            <a:r>
              <a:rPr lang="en-US" sz="3200" dirty="0"/>
              <a:t>Because lists contain collections of things, we’ll generally label them with a </a:t>
            </a:r>
            <a:r>
              <a:rPr lang="en-US" sz="3200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plural noun</a:t>
            </a:r>
            <a:r>
              <a:rPr lang="en-US" sz="3200" b="1" dirty="0"/>
              <a:t>,</a:t>
            </a:r>
            <a:r>
              <a:rPr lang="en-US" sz="3200" dirty="0"/>
              <a:t> e.g.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FA7528-CADC-A04F-8D77-F1F3A55B1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972" y="3237993"/>
            <a:ext cx="7315200" cy="334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5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55902E9-D173-324E-A3A4-7D70B83444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47886" y="1123837"/>
            <a:ext cx="7315200" cy="49592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963830-762F-434A-BBA6-B603732BA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Iterating through items </a:t>
            </a:r>
            <a:r>
              <a:rPr lang="en-US" b="1" dirty="0">
                <a:solidFill>
                  <a:srgbClr val="FF9100"/>
                </a:solidFill>
                <a:latin typeface="Courier" pitchFamily="2" charset="0"/>
              </a:rPr>
              <a:t>in</a:t>
            </a:r>
            <a:r>
              <a:rPr lang="en-US" dirty="0"/>
              <a:t> a </a:t>
            </a:r>
            <a:r>
              <a:rPr lang="en-US" b="1" dirty="0">
                <a:latin typeface="Courier" pitchFamily="2" charset="0"/>
              </a:rPr>
              <a:t>list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2C6331-3750-044F-B165-9C4CEB553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9750" t="38384" r="39500" b="53503"/>
          <a:stretch/>
        </p:blipFill>
        <p:spPr>
          <a:xfrm>
            <a:off x="5392638" y="3027384"/>
            <a:ext cx="2980944" cy="402336"/>
          </a:xfrm>
        </p:spPr>
      </p:pic>
    </p:spTree>
    <p:extLst>
      <p:ext uri="{BB962C8B-B14F-4D97-AF65-F5344CB8AC3E}">
        <p14:creationId xmlns:p14="http://schemas.microsoft.com/office/powerpoint/2010/main" val="3219484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4892475-2A99-5E41-8A00-CADF2BFA1E5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75315" y="1123837"/>
            <a:ext cx="7315200" cy="49592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963830-762F-434A-BBA6-B603732BA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Checking membership </a:t>
            </a:r>
            <a:r>
              <a:rPr lang="en-US" b="1" dirty="0">
                <a:solidFill>
                  <a:srgbClr val="FF9100"/>
                </a:solidFill>
                <a:latin typeface="Courier" pitchFamily="2" charset="0"/>
              </a:rPr>
              <a:t>in</a:t>
            </a:r>
            <a:r>
              <a:rPr lang="en-US" dirty="0"/>
              <a:t> a </a:t>
            </a:r>
            <a:r>
              <a:rPr lang="en-US" b="1" dirty="0">
                <a:latin typeface="Courier" pitchFamily="2" charset="0"/>
              </a:rPr>
              <a:t>list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4F0238D-2C6A-5340-846E-0314A709EF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7500" t="38653" r="32500" b="54340"/>
          <a:stretch/>
        </p:blipFill>
        <p:spPr>
          <a:xfrm>
            <a:off x="5155475" y="3040775"/>
            <a:ext cx="3657600" cy="347472"/>
          </a:xfrm>
        </p:spPr>
      </p:pic>
    </p:spTree>
    <p:extLst>
      <p:ext uri="{BB962C8B-B14F-4D97-AF65-F5344CB8AC3E}">
        <p14:creationId xmlns:p14="http://schemas.microsoft.com/office/powerpoint/2010/main" val="2142225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String recap </a:t>
            </a:r>
          </a:p>
          <a:p>
            <a:r>
              <a:rPr lang="en-US" sz="2800" dirty="0"/>
              <a:t>Lists</a:t>
            </a:r>
          </a:p>
          <a:p>
            <a:pPr lvl="1"/>
            <a:r>
              <a:rPr lang="en-US" sz="2400" dirty="0"/>
              <a:t>the basics</a:t>
            </a:r>
          </a:p>
          <a:p>
            <a:pPr lvl="1"/>
            <a:r>
              <a:rPr lang="en-US" sz="2400" dirty="0"/>
              <a:t>iterating</a:t>
            </a:r>
          </a:p>
          <a:p>
            <a:pPr lvl="1"/>
            <a:r>
              <a:rPr lang="en-US" sz="2400" dirty="0"/>
              <a:t>methods</a:t>
            </a:r>
          </a:p>
          <a:p>
            <a:pPr marL="0" indent="0">
              <a:buNone/>
            </a:pP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8506A-017A-EF42-A35D-4C187260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Overwriting an item in a </a:t>
            </a:r>
            <a:r>
              <a:rPr lang="en-US" b="1" dirty="0">
                <a:latin typeface="Courier" pitchFamily="2" charset="0"/>
              </a:rPr>
              <a:t>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BA108-146B-CF4C-9144-02D01B500D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we want to overwrite an item in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, we can use indexing combined with the </a:t>
            </a:r>
            <a:r>
              <a:rPr lang="en-US" sz="2800" b="1" dirty="0"/>
              <a:t>=</a:t>
            </a:r>
            <a:r>
              <a:rPr lang="en-US" sz="2800" dirty="0"/>
              <a:t> operator: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E2620C-8C0E-1F48-B874-783BAA82246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00401" y="1915885"/>
            <a:ext cx="8592854" cy="36575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D4A4F7-D67B-C546-B229-DADA02FD4A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50" t="39285" r="50000" b="48968"/>
          <a:stretch/>
        </p:blipFill>
        <p:spPr>
          <a:xfrm>
            <a:off x="3927324" y="3315042"/>
            <a:ext cx="3587510" cy="42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1889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8506A-017A-EF42-A35D-4C187260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  <a:endParaRPr lang="en-US" b="1" dirty="0">
              <a:latin typeface="Courier" pitchFamily="2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1EF6DC7-BCFA-2C4A-AF72-46E8FCD93016}"/>
              </a:ext>
            </a:extLst>
          </p:cNvPr>
          <p:cNvSpPr txBox="1">
            <a:spLocks/>
          </p:cNvSpPr>
          <p:nvPr/>
        </p:nvSpPr>
        <p:spPr>
          <a:xfrm>
            <a:off x="3965039" y="2219290"/>
            <a:ext cx="7277486" cy="241027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/>
              <a:t>What happens when we try to do this </a:t>
            </a:r>
          </a:p>
          <a:p>
            <a:pPr marL="0" indent="0" algn="ctr">
              <a:buNone/>
            </a:pPr>
            <a:r>
              <a:rPr lang="en-US" sz="3200" dirty="0"/>
              <a:t>with a </a:t>
            </a:r>
            <a:r>
              <a:rPr lang="en-US" sz="3200" b="1" dirty="0">
                <a:latin typeface="Courier" pitchFamily="2" charset="0"/>
              </a:rPr>
              <a:t>string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78255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8506A-017A-EF42-A35D-4C187260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  <a:endParaRPr lang="en-US" b="1" dirty="0">
              <a:latin typeface="Courier" pitchFamily="2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0761C0C-B94D-EA4B-A871-60B46500C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0686" y="1278466"/>
            <a:ext cx="8229600" cy="402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58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FB684-1EEF-904D-B879-896A06FC6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mutable</a:t>
            </a:r>
            <a:r>
              <a:rPr lang="en-US" dirty="0"/>
              <a:t> vs. </a:t>
            </a:r>
            <a:r>
              <a:rPr lang="en-US" b="1" dirty="0">
                <a:latin typeface="Courier" pitchFamily="2" charset="0"/>
              </a:rPr>
              <a:t>immutable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802FC-238D-6241-8510-13AE79459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800218" cy="5120640"/>
          </a:xfrm>
        </p:spPr>
        <p:txBody>
          <a:bodyPr anchor="t">
            <a:normAutofit/>
          </a:bodyPr>
          <a:lstStyle/>
          <a:p>
            <a:r>
              <a:rPr lang="en-US" sz="3200" b="1" dirty="0">
                <a:latin typeface="Courier" pitchFamily="2" charset="0"/>
              </a:rPr>
              <a:t>strings</a:t>
            </a:r>
            <a:r>
              <a:rPr lang="en-US" sz="3200" dirty="0"/>
              <a:t> are </a:t>
            </a:r>
            <a:r>
              <a:rPr lang="en-US" sz="3200" b="1" dirty="0">
                <a:latin typeface="Courier" pitchFamily="2" charset="0"/>
              </a:rPr>
              <a:t>immutable</a:t>
            </a:r>
            <a:r>
              <a:rPr lang="en-US" sz="3200" dirty="0"/>
              <a:t> (which means we cannot change them in memory, we have to overwrite them completely)</a:t>
            </a:r>
          </a:p>
          <a:p>
            <a:r>
              <a:rPr lang="en-US" sz="3200" b="1" dirty="0">
                <a:latin typeface="Courier" pitchFamily="2" charset="0"/>
              </a:rPr>
              <a:t>lists</a:t>
            </a:r>
            <a:r>
              <a:rPr lang="en-US" sz="3200" dirty="0"/>
              <a:t> defined with </a:t>
            </a:r>
            <a:r>
              <a:rPr lang="en-US" sz="3200" b="1" dirty="0">
                <a:latin typeface="Courier" pitchFamily="2" charset="0"/>
              </a:rPr>
              <a:t>[…]</a:t>
            </a:r>
            <a:r>
              <a:rPr lang="en-US" sz="3200" dirty="0"/>
              <a:t> are </a:t>
            </a:r>
            <a:r>
              <a:rPr lang="en-US" sz="3200" b="1" dirty="0">
                <a:latin typeface="Courier" pitchFamily="2" charset="0"/>
              </a:rPr>
              <a:t>mutable</a:t>
            </a:r>
            <a:r>
              <a:rPr lang="en-US" sz="3200" dirty="0"/>
              <a:t> (which means we can change them in memory)</a:t>
            </a:r>
          </a:p>
          <a:p>
            <a:r>
              <a:rPr lang="en-US" sz="3200" dirty="0"/>
              <a:t>if we want an </a:t>
            </a:r>
            <a:r>
              <a:rPr lang="en-US" sz="3200" b="1" dirty="0">
                <a:latin typeface="Courier" pitchFamily="2" charset="0"/>
              </a:rPr>
              <a:t>immutable</a:t>
            </a:r>
            <a:r>
              <a:rPr lang="en-US" sz="3200" dirty="0"/>
              <a:t> </a:t>
            </a:r>
            <a:r>
              <a:rPr lang="en-US" sz="3200" b="1" dirty="0">
                <a:latin typeface="Courier" pitchFamily="2" charset="0"/>
              </a:rPr>
              <a:t>lists</a:t>
            </a:r>
            <a:r>
              <a:rPr lang="en-US" sz="3200" dirty="0"/>
              <a:t>, we can define them with </a:t>
            </a:r>
            <a:r>
              <a:rPr lang="en-US" sz="3200" b="1" dirty="0">
                <a:latin typeface="Courier" pitchFamily="2" charset="0"/>
              </a:rPr>
              <a:t>(…)</a:t>
            </a:r>
            <a:r>
              <a:rPr lang="en-US" sz="3200" dirty="0"/>
              <a:t> instead</a:t>
            </a:r>
          </a:p>
        </p:txBody>
      </p:sp>
    </p:spTree>
    <p:extLst>
      <p:ext uri="{BB962C8B-B14F-4D97-AF65-F5344CB8AC3E}">
        <p14:creationId xmlns:p14="http://schemas.microsoft.com/office/powerpoint/2010/main" val="1161177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2877999-CCA6-774D-86E2-C4303B98C47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69268" y="1731155"/>
            <a:ext cx="7315200" cy="42627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1695E2-D8DF-7D46-AFE8-34225D5F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methods: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.append()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D3F96-297A-D646-8D54-A06E569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you want to </a:t>
            </a:r>
            <a:r>
              <a:rPr lang="en-US" sz="2800" b="1" dirty="0"/>
              <a:t>add a new item</a:t>
            </a:r>
            <a:r>
              <a:rPr lang="en-US" sz="2800" dirty="0"/>
              <a:t> to the end of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D3EC15-3247-FB43-8A66-9F7D032511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0" t="44020" r="37250" b="46970"/>
          <a:stretch/>
        </p:blipFill>
        <p:spPr>
          <a:xfrm>
            <a:off x="4491060" y="3625920"/>
            <a:ext cx="3968496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970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95E2-D8DF-7D46-AFE8-34225D5F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methods: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.insert()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D3F96-297A-D646-8D54-A06E569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you want to </a:t>
            </a:r>
            <a:r>
              <a:rPr lang="en-US" sz="2800" b="1" dirty="0"/>
              <a:t>add a new item</a:t>
            </a:r>
            <a:r>
              <a:rPr lang="en-US" sz="2800" dirty="0"/>
              <a:t> into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 at a specific position: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D3E4FC-2FF5-DC49-8061-B8E7B79B8D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69268" y="1640914"/>
            <a:ext cx="7315200" cy="47631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1D36D1-C1B5-FF4F-BE22-35A38137FA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50" t="39536" r="49000" b="51633"/>
          <a:stretch/>
        </p:blipFill>
        <p:spPr>
          <a:xfrm>
            <a:off x="4509348" y="3524069"/>
            <a:ext cx="3090672" cy="42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434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95E2-D8DF-7D46-AFE8-34225D5F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methods: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.remove()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D3F96-297A-D646-8D54-A06E569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you want to </a:t>
            </a:r>
            <a:r>
              <a:rPr lang="en-US" sz="2800" b="1" dirty="0"/>
              <a:t>remove an item</a:t>
            </a:r>
            <a:r>
              <a:rPr lang="en-US" sz="2800" dirty="0"/>
              <a:t> from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0E5E99-975C-FA4D-B083-846593495C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69268" y="1485484"/>
            <a:ext cx="7315200" cy="47631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FD3106A-EB07-1340-A9D8-93561904ED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00" t="47431" r="43750" b="44890"/>
          <a:stretch/>
        </p:blipFill>
        <p:spPr>
          <a:xfrm>
            <a:off x="4527636" y="3744686"/>
            <a:ext cx="3456432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3741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95E2-D8DF-7D46-AFE8-34225D5F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methods: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.remove()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D3F96-297A-D646-8D54-A06E569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you try to </a:t>
            </a:r>
            <a:r>
              <a:rPr lang="en-US" sz="2800" b="1" dirty="0"/>
              <a:t>remove an item</a:t>
            </a:r>
            <a:r>
              <a:rPr lang="en-US" sz="2800" dirty="0"/>
              <a:t> that isn’t in the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, the interpreter will throw a </a:t>
            </a:r>
            <a:r>
              <a:rPr lang="en-US" sz="2800" b="1" dirty="0" err="1">
                <a:latin typeface="Courier" pitchFamily="2" charset="0"/>
              </a:rPr>
              <a:t>ValueError</a:t>
            </a:r>
            <a:r>
              <a:rPr lang="en-US" sz="2800" dirty="0"/>
              <a:t>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032F98-1FF4-E74B-84B3-6AA1C1B012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62974" y="2158868"/>
            <a:ext cx="7315200" cy="42396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3B4BD0-4D5E-4249-B46B-8711DB312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0" t="43663" r="10750" b="24848"/>
          <a:stretch/>
        </p:blipFill>
        <p:spPr>
          <a:xfrm>
            <a:off x="4384766" y="4010006"/>
            <a:ext cx="5907024" cy="133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444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95E2-D8DF-7D46-AFE8-34225D5F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methods: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.copy()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D3F96-297A-D646-8D54-A06E569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you want to </a:t>
            </a:r>
            <a:r>
              <a:rPr lang="en-US" sz="2800" b="1" dirty="0"/>
              <a:t>copy </a:t>
            </a:r>
            <a:r>
              <a:rPr lang="en-US" sz="2800" dirty="0"/>
              <a:t>the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432487E-FDE9-4A40-8DE3-BCE266B9A9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72114" y="1979218"/>
            <a:ext cx="7315200" cy="34876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FC4181B-9870-DE43-8DC5-AF6B4B95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50" t="54282" r="40750" b="34706"/>
          <a:stretch/>
        </p:blipFill>
        <p:spPr>
          <a:xfrm>
            <a:off x="5930840" y="3883152"/>
            <a:ext cx="2121408" cy="3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359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95E2-D8DF-7D46-AFE8-34225D5F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methods: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.copy()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D3F96-297A-D646-8D54-A06E569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you want to </a:t>
            </a:r>
            <a:r>
              <a:rPr lang="en-US" sz="2800" b="1" dirty="0"/>
              <a:t>copy </a:t>
            </a:r>
            <a:r>
              <a:rPr lang="en-US" sz="2800" dirty="0"/>
              <a:t>the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432487E-FDE9-4A40-8DE3-BCE266B9A9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72114" y="1979218"/>
            <a:ext cx="7315200" cy="34876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FC4181B-9870-DE43-8DC5-AF6B4B95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50" t="54282" r="40750" b="34706"/>
          <a:stretch/>
        </p:blipFill>
        <p:spPr>
          <a:xfrm>
            <a:off x="5930840" y="3883152"/>
            <a:ext cx="2121408" cy="384048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3E7A092-E509-9E43-B20D-09E0EF4ED5B9}"/>
              </a:ext>
            </a:extLst>
          </p:cNvPr>
          <p:cNvGrpSpPr/>
          <p:nvPr/>
        </p:nvGrpSpPr>
        <p:grpSpPr>
          <a:xfrm>
            <a:off x="7329714" y="3719286"/>
            <a:ext cx="2760078" cy="1553903"/>
            <a:chOff x="2998932" y="4059505"/>
            <a:chExt cx="2760078" cy="155390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87FA78-C170-8D4B-AEEB-B9B0EAA07717}"/>
                </a:ext>
              </a:extLst>
            </p:cNvPr>
            <p:cNvSpPr txBox="1"/>
            <p:nvPr/>
          </p:nvSpPr>
          <p:spPr>
            <a:xfrm flipH="1">
              <a:off x="3913633" y="5151743"/>
              <a:ext cx="18453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wait… why?</a:t>
              </a:r>
            </a:p>
          </p:txBody>
        </p:sp>
        <p:sp>
          <p:nvSpPr>
            <p:cNvPr id="17" name="Circular Arrow 16">
              <a:extLst>
                <a:ext uri="{FF2B5EF4-FFF2-40B4-BE49-F238E27FC236}">
                  <a16:creationId xmlns:a16="http://schemas.microsoft.com/office/drawing/2014/main" id="{E19DA88E-595B-CD4B-9121-4869E0EAECEB}"/>
                </a:ext>
              </a:extLst>
            </p:cNvPr>
            <p:cNvSpPr/>
            <p:nvPr/>
          </p:nvSpPr>
          <p:spPr>
            <a:xfrm rot="10348162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764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176E6-4FF1-D34E-96BE-6567F6333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storing stuff in memory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09AD68-0470-F14B-8D83-C174A9518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835" y="966978"/>
            <a:ext cx="6565392" cy="4924044"/>
          </a:xfrm>
          <a:prstGeom prst="rect">
            <a:avLst/>
          </a:prstGeom>
          <a:ln>
            <a:solidFill>
              <a:srgbClr val="00347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CB2B89-1870-AB42-89A2-EEE30E9F1E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425" b="39714"/>
          <a:stretch/>
        </p:blipFill>
        <p:spPr>
          <a:xfrm rot="16200000">
            <a:off x="1684413" y="2860642"/>
            <a:ext cx="4985191" cy="1216153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63754D5-3260-3946-B1D3-9F4507233D76}"/>
              </a:ext>
            </a:extLst>
          </p:cNvPr>
          <p:cNvSpPr/>
          <p:nvPr/>
        </p:nvSpPr>
        <p:spPr>
          <a:xfrm>
            <a:off x="7592291" y="4368546"/>
            <a:ext cx="3712464" cy="1207008"/>
          </a:xfrm>
          <a:prstGeom prst="roundRect">
            <a:avLst/>
          </a:prstGeom>
          <a:solidFill>
            <a:schemeClr val="bg1"/>
          </a:solidFill>
          <a:ln>
            <a:solidFill>
              <a:srgbClr val="003470"/>
            </a:solidFill>
          </a:ln>
          <a:effectLst>
            <a:glow rad="101600">
              <a:srgbClr val="FFC00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003470"/>
                </a:solidFill>
              </a:rPr>
              <a:t>collections</a:t>
            </a:r>
            <a:r>
              <a:rPr lang="en-US" sz="2800" dirty="0">
                <a:solidFill>
                  <a:srgbClr val="003470"/>
                </a:solidFill>
              </a:rPr>
              <a:t> of things in “numbered boxes”</a:t>
            </a:r>
          </a:p>
        </p:txBody>
      </p:sp>
    </p:spTree>
    <p:extLst>
      <p:ext uri="{BB962C8B-B14F-4D97-AF65-F5344CB8AC3E}">
        <p14:creationId xmlns:p14="http://schemas.microsoft.com/office/powerpoint/2010/main" val="5078195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4269-346C-4C44-ACE1-FB7A0E7E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important note about copying a </a:t>
            </a:r>
            <a:r>
              <a:rPr lang="en-US" b="1" dirty="0">
                <a:latin typeface="Courier" pitchFamily="2" charset="0"/>
              </a:rPr>
              <a:t>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A99C9-FD69-4940-A3C9-D9F9CAABE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Usually when we want to copy a string or a number, we just say something like:</a:t>
            </a:r>
          </a:p>
          <a:p>
            <a:pPr marL="0" indent="0" algn="ctr">
              <a:buNone/>
            </a:pPr>
            <a:r>
              <a:rPr lang="en-US" sz="2800" b="1" dirty="0">
                <a:latin typeface="Courier" pitchFamily="2" charset="0"/>
              </a:rPr>
              <a:t>x2 = x1</a:t>
            </a:r>
          </a:p>
          <a:p>
            <a:r>
              <a:rPr lang="en-US" sz="2800" dirty="0"/>
              <a:t>Copying a list this way, both the original and the copy point to the </a:t>
            </a:r>
            <a:r>
              <a:rPr lang="en-US" sz="2800" b="1" dirty="0"/>
              <a:t>same spot </a:t>
            </a:r>
            <a:r>
              <a:rPr lang="en-US" sz="2800" dirty="0"/>
              <a:t>in memory</a:t>
            </a:r>
          </a:p>
          <a:p>
            <a:r>
              <a:rPr lang="en-US" sz="2800" dirty="0"/>
              <a:t>This can cause some unexpected behavior… remember when we said lists were </a:t>
            </a:r>
            <a:r>
              <a:rPr lang="en-US" sz="2800" b="1" dirty="0">
                <a:latin typeface="Courier" pitchFamily="2" charset="0"/>
              </a:rPr>
              <a:t>mutable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29386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4269-346C-4C44-ACE1-FB7A0E7E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important note about copying a </a:t>
            </a:r>
            <a:r>
              <a:rPr lang="en-US" b="1" dirty="0">
                <a:latin typeface="Courier" pitchFamily="2" charset="0"/>
              </a:rPr>
              <a:t>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A99C9-FD69-4940-A3C9-D9F9CAABE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Let’s say we have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 stored in memory:             </a:t>
            </a:r>
            <a:r>
              <a:rPr lang="en-US" sz="2800" b="1" dirty="0">
                <a:latin typeface="Courier" pitchFamily="2" charset="0"/>
              </a:rPr>
              <a:t>names = [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“Ben”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“Ali”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“Clio”</a:t>
            </a:r>
            <a:r>
              <a:rPr lang="en-US" sz="2800" b="1" dirty="0">
                <a:latin typeface="Courier" pitchFamily="2" charset="0"/>
              </a:rPr>
              <a:t>]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535AC7-A9FE-B044-9620-5F3D6E758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3316060"/>
              </p:ext>
            </p:extLst>
          </p:nvPr>
        </p:nvGraphicFramePr>
        <p:xfrm>
          <a:off x="4588547" y="2968026"/>
          <a:ext cx="6096000" cy="578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92513213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9869526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788798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7591872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54545136"/>
                    </a:ext>
                  </a:extLst>
                </a:gridCol>
              </a:tblGrid>
              <a:tr h="57810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“Ben”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“Ali”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“Clio”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10634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B1198770-C7DD-694B-BC97-CC1D352B5F84}"/>
              </a:ext>
            </a:extLst>
          </p:cNvPr>
          <p:cNvGrpSpPr/>
          <p:nvPr/>
        </p:nvGrpSpPr>
        <p:grpSpPr>
          <a:xfrm>
            <a:off x="4397568" y="1960300"/>
            <a:ext cx="2127553" cy="1622407"/>
            <a:chOff x="2700781" y="3897374"/>
            <a:chExt cx="2127553" cy="16224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9AAF92-1BB0-8943-812A-57C6C64CDFDC}"/>
                </a:ext>
              </a:extLst>
            </p:cNvPr>
            <p:cNvSpPr txBox="1"/>
            <p:nvPr/>
          </p:nvSpPr>
          <p:spPr>
            <a:xfrm flipH="1">
              <a:off x="2700781" y="3897374"/>
              <a:ext cx="11095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  <a:cs typeface="Arial" panose="020B0604020202020204" pitchFamily="34" charset="0"/>
                </a:rPr>
                <a:t>names</a:t>
              </a:r>
            </a:p>
          </p:txBody>
        </p:sp>
        <p:sp>
          <p:nvSpPr>
            <p:cNvPr id="7" name="Circular Arrow 6">
              <a:extLst>
                <a:ext uri="{FF2B5EF4-FFF2-40B4-BE49-F238E27FC236}">
                  <a16:creationId xmlns:a16="http://schemas.microsoft.com/office/drawing/2014/main" id="{61ECF5A3-3DD2-B84D-AE88-68C6D9C2DF8C}"/>
                </a:ext>
              </a:extLst>
            </p:cNvPr>
            <p:cNvSpPr/>
            <p:nvPr/>
          </p:nvSpPr>
          <p:spPr>
            <a:xfrm rot="20631523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51630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4269-346C-4C44-ACE1-FB7A0E7E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important note about copying a </a:t>
            </a:r>
            <a:r>
              <a:rPr lang="en-US" b="1" dirty="0">
                <a:latin typeface="Courier" pitchFamily="2" charset="0"/>
              </a:rPr>
              <a:t>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A99C9-FD69-4940-A3C9-D9F9CAABE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Let’s say we have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 stored in memory:             </a:t>
            </a:r>
            <a:r>
              <a:rPr lang="en-US" sz="2800" b="1" dirty="0">
                <a:latin typeface="Courier" pitchFamily="2" charset="0"/>
              </a:rPr>
              <a:t>names = [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“Ben”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“Ali”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“Clio”</a:t>
            </a:r>
            <a:r>
              <a:rPr lang="en-US" sz="2800" b="1" dirty="0">
                <a:latin typeface="Courier" pitchFamily="2" charset="0"/>
              </a:rPr>
              <a:t>]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And then we say </a:t>
            </a:r>
            <a:r>
              <a:rPr lang="en-US" sz="2800" b="1" dirty="0">
                <a:latin typeface="Courier" pitchFamily="2" charset="0"/>
              </a:rPr>
              <a:t>names2 = names</a:t>
            </a:r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535AC7-A9FE-B044-9620-5F3D6E758A92}"/>
              </a:ext>
            </a:extLst>
          </p:cNvPr>
          <p:cNvGraphicFramePr>
            <a:graphicFrameLocks noGrp="1"/>
          </p:cNvGraphicFramePr>
          <p:nvPr/>
        </p:nvGraphicFramePr>
        <p:xfrm>
          <a:off x="4588547" y="2968026"/>
          <a:ext cx="6096000" cy="578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92513213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9869526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788798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7591872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54545136"/>
                    </a:ext>
                  </a:extLst>
                </a:gridCol>
              </a:tblGrid>
              <a:tr h="57810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“Ben”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“Ali”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“Clio”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10634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B1198770-C7DD-694B-BC97-CC1D352B5F84}"/>
              </a:ext>
            </a:extLst>
          </p:cNvPr>
          <p:cNvGrpSpPr/>
          <p:nvPr/>
        </p:nvGrpSpPr>
        <p:grpSpPr>
          <a:xfrm>
            <a:off x="4397568" y="1960300"/>
            <a:ext cx="2127553" cy="1622407"/>
            <a:chOff x="2700781" y="3897374"/>
            <a:chExt cx="2127553" cy="16224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9AAF92-1BB0-8943-812A-57C6C64CDFDC}"/>
                </a:ext>
              </a:extLst>
            </p:cNvPr>
            <p:cNvSpPr txBox="1"/>
            <p:nvPr/>
          </p:nvSpPr>
          <p:spPr>
            <a:xfrm flipH="1">
              <a:off x="2700781" y="3897374"/>
              <a:ext cx="11095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  <a:cs typeface="Arial" panose="020B0604020202020204" pitchFamily="34" charset="0"/>
                </a:rPr>
                <a:t>names</a:t>
              </a:r>
            </a:p>
          </p:txBody>
        </p:sp>
        <p:sp>
          <p:nvSpPr>
            <p:cNvPr id="7" name="Circular Arrow 6">
              <a:extLst>
                <a:ext uri="{FF2B5EF4-FFF2-40B4-BE49-F238E27FC236}">
                  <a16:creationId xmlns:a16="http://schemas.microsoft.com/office/drawing/2014/main" id="{61ECF5A3-3DD2-B84D-AE88-68C6D9C2DF8C}"/>
                </a:ext>
              </a:extLst>
            </p:cNvPr>
            <p:cNvSpPr/>
            <p:nvPr/>
          </p:nvSpPr>
          <p:spPr>
            <a:xfrm rot="20631523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6CD4744-C5E9-094B-BBF8-B6F9F8D02413}"/>
              </a:ext>
            </a:extLst>
          </p:cNvPr>
          <p:cNvGrpSpPr/>
          <p:nvPr/>
        </p:nvGrpSpPr>
        <p:grpSpPr>
          <a:xfrm flipH="1">
            <a:off x="6434147" y="1960300"/>
            <a:ext cx="2254699" cy="1622407"/>
            <a:chOff x="2573635" y="3897374"/>
            <a:chExt cx="2254699" cy="162240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B55717D-B659-E74D-AF93-5F4CA2463B6C}"/>
                </a:ext>
              </a:extLst>
            </p:cNvPr>
            <p:cNvSpPr txBox="1"/>
            <p:nvPr/>
          </p:nvSpPr>
          <p:spPr>
            <a:xfrm flipH="1">
              <a:off x="2573635" y="3897374"/>
              <a:ext cx="1290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  <a:cs typeface="Arial" panose="020B0604020202020204" pitchFamily="34" charset="0"/>
                </a:rPr>
                <a:t>names2</a:t>
              </a: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:a16="http://schemas.microsoft.com/office/drawing/2014/main" id="{89A0437E-32AB-0F43-8CFF-4FBA64AC88B6}"/>
                </a:ext>
              </a:extLst>
            </p:cNvPr>
            <p:cNvSpPr/>
            <p:nvPr/>
          </p:nvSpPr>
          <p:spPr>
            <a:xfrm rot="20631523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24330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4269-346C-4C44-ACE1-FB7A0E7E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important note about copying a </a:t>
            </a:r>
            <a:r>
              <a:rPr lang="en-US" b="1" dirty="0">
                <a:latin typeface="Courier" pitchFamily="2" charset="0"/>
              </a:rPr>
              <a:t>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A99C9-FD69-4940-A3C9-D9F9CAABE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Let’s say we have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 stored in memory:             </a:t>
            </a:r>
            <a:r>
              <a:rPr lang="en-US" sz="2800" b="1" dirty="0">
                <a:latin typeface="Courier" pitchFamily="2" charset="0"/>
              </a:rPr>
              <a:t>names = [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“Ben”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“Ali”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“Clio”</a:t>
            </a:r>
            <a:r>
              <a:rPr lang="en-US" sz="2800" b="1" dirty="0">
                <a:latin typeface="Courier" pitchFamily="2" charset="0"/>
              </a:rPr>
              <a:t>]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And then we say </a:t>
            </a:r>
            <a:r>
              <a:rPr lang="en-US" sz="2800" b="1" dirty="0">
                <a:latin typeface="Courier" pitchFamily="2" charset="0"/>
              </a:rPr>
              <a:t>names2 = names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If we then say:</a:t>
            </a:r>
          </a:p>
          <a:p>
            <a:pPr marL="0" indent="0">
              <a:buNone/>
            </a:pPr>
            <a:r>
              <a:rPr lang="en-US" sz="2800" b="1" dirty="0">
                <a:latin typeface="Courier" pitchFamily="2" charset="0"/>
                <a:cs typeface="Arial" panose="020B0604020202020204" pitchFamily="34" charset="0"/>
              </a:rPr>
              <a:t>	names2[0] =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“Joe”</a:t>
            </a:r>
          </a:p>
          <a:p>
            <a:endParaRPr lang="en-US" sz="2800" b="1" dirty="0">
              <a:latin typeface="Courier" pitchFamily="2" charset="0"/>
            </a:endParaRPr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535AC7-A9FE-B044-9620-5F3D6E758A92}"/>
              </a:ext>
            </a:extLst>
          </p:cNvPr>
          <p:cNvGraphicFramePr>
            <a:graphicFrameLocks noGrp="1"/>
          </p:cNvGraphicFramePr>
          <p:nvPr/>
        </p:nvGraphicFramePr>
        <p:xfrm>
          <a:off x="4588547" y="2968026"/>
          <a:ext cx="6096000" cy="578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92513213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9869526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788798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7591872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54545136"/>
                    </a:ext>
                  </a:extLst>
                </a:gridCol>
              </a:tblGrid>
              <a:tr h="57810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“Ben”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“Ali”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“Clio”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10634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B1198770-C7DD-694B-BC97-CC1D352B5F84}"/>
              </a:ext>
            </a:extLst>
          </p:cNvPr>
          <p:cNvGrpSpPr/>
          <p:nvPr/>
        </p:nvGrpSpPr>
        <p:grpSpPr>
          <a:xfrm>
            <a:off x="4397568" y="1960300"/>
            <a:ext cx="2127553" cy="1622407"/>
            <a:chOff x="2700781" y="3897374"/>
            <a:chExt cx="2127553" cy="16224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9AAF92-1BB0-8943-812A-57C6C64CDFDC}"/>
                </a:ext>
              </a:extLst>
            </p:cNvPr>
            <p:cNvSpPr txBox="1"/>
            <p:nvPr/>
          </p:nvSpPr>
          <p:spPr>
            <a:xfrm flipH="1">
              <a:off x="2700781" y="3897374"/>
              <a:ext cx="11095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  <a:cs typeface="Arial" panose="020B0604020202020204" pitchFamily="34" charset="0"/>
                </a:rPr>
                <a:t>names</a:t>
              </a:r>
            </a:p>
          </p:txBody>
        </p:sp>
        <p:sp>
          <p:nvSpPr>
            <p:cNvPr id="7" name="Circular Arrow 6">
              <a:extLst>
                <a:ext uri="{FF2B5EF4-FFF2-40B4-BE49-F238E27FC236}">
                  <a16:creationId xmlns:a16="http://schemas.microsoft.com/office/drawing/2014/main" id="{61ECF5A3-3DD2-B84D-AE88-68C6D9C2DF8C}"/>
                </a:ext>
              </a:extLst>
            </p:cNvPr>
            <p:cNvSpPr/>
            <p:nvPr/>
          </p:nvSpPr>
          <p:spPr>
            <a:xfrm rot="20631523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6CD4744-C5E9-094B-BBF8-B6F9F8D02413}"/>
              </a:ext>
            </a:extLst>
          </p:cNvPr>
          <p:cNvGrpSpPr/>
          <p:nvPr/>
        </p:nvGrpSpPr>
        <p:grpSpPr>
          <a:xfrm flipH="1">
            <a:off x="6434147" y="1960300"/>
            <a:ext cx="2254699" cy="1622407"/>
            <a:chOff x="2573635" y="3897374"/>
            <a:chExt cx="2254699" cy="162240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B55717D-B659-E74D-AF93-5F4CA2463B6C}"/>
                </a:ext>
              </a:extLst>
            </p:cNvPr>
            <p:cNvSpPr txBox="1"/>
            <p:nvPr/>
          </p:nvSpPr>
          <p:spPr>
            <a:xfrm flipH="1">
              <a:off x="2573635" y="3897374"/>
              <a:ext cx="1290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  <a:cs typeface="Arial" panose="020B0604020202020204" pitchFamily="34" charset="0"/>
                </a:rPr>
                <a:t>names2</a:t>
              </a: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:a16="http://schemas.microsoft.com/office/drawing/2014/main" id="{89A0437E-32AB-0F43-8CFF-4FBA64AC88B6}"/>
                </a:ext>
              </a:extLst>
            </p:cNvPr>
            <p:cNvSpPr/>
            <p:nvPr/>
          </p:nvSpPr>
          <p:spPr>
            <a:xfrm rot="20631523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15804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4269-346C-4C44-ACE1-FB7A0E7E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important note about copying a </a:t>
            </a:r>
            <a:r>
              <a:rPr lang="en-US" b="1" dirty="0">
                <a:latin typeface="Courier" pitchFamily="2" charset="0"/>
              </a:rPr>
              <a:t>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A99C9-FD69-4940-A3C9-D9F9CAABE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Let’s say we have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 stored in memory:             </a:t>
            </a:r>
            <a:r>
              <a:rPr lang="en-US" sz="2800" b="1" dirty="0">
                <a:latin typeface="Courier" pitchFamily="2" charset="0"/>
              </a:rPr>
              <a:t>names = [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“Ben”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“Ali”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“Clio”</a:t>
            </a:r>
            <a:r>
              <a:rPr lang="en-US" sz="2800" b="1" dirty="0">
                <a:latin typeface="Courier" pitchFamily="2" charset="0"/>
              </a:rPr>
              <a:t>]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And then we say </a:t>
            </a:r>
            <a:r>
              <a:rPr lang="en-US" sz="2800" b="1" dirty="0">
                <a:latin typeface="Courier" pitchFamily="2" charset="0"/>
              </a:rPr>
              <a:t>names2 = names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If we then say:</a:t>
            </a:r>
          </a:p>
          <a:p>
            <a:pPr marL="0" indent="0">
              <a:buNone/>
            </a:pPr>
            <a:r>
              <a:rPr lang="en-US" sz="2800" b="1" dirty="0">
                <a:latin typeface="Courier" pitchFamily="2" charset="0"/>
                <a:cs typeface="Arial" panose="020B0604020202020204" pitchFamily="34" charset="0"/>
              </a:rPr>
              <a:t>	names2[0] =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“Joe”</a:t>
            </a:r>
          </a:p>
          <a:p>
            <a:endParaRPr lang="en-US" sz="2800" b="1" dirty="0">
              <a:latin typeface="Courier" pitchFamily="2" charset="0"/>
            </a:endParaRPr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535AC7-A9FE-B044-9620-5F3D6E758A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0549843"/>
              </p:ext>
            </p:extLst>
          </p:nvPr>
        </p:nvGraphicFramePr>
        <p:xfrm>
          <a:off x="4588547" y="2968026"/>
          <a:ext cx="6096000" cy="578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92513213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9869526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788798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7591872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54545136"/>
                    </a:ext>
                  </a:extLst>
                </a:gridCol>
              </a:tblGrid>
              <a:tr h="57810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“Joe”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“Ali”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“Clio”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10634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B1198770-C7DD-694B-BC97-CC1D352B5F84}"/>
              </a:ext>
            </a:extLst>
          </p:cNvPr>
          <p:cNvGrpSpPr/>
          <p:nvPr/>
        </p:nvGrpSpPr>
        <p:grpSpPr>
          <a:xfrm>
            <a:off x="4397568" y="1960300"/>
            <a:ext cx="2127553" cy="1622407"/>
            <a:chOff x="2700781" y="3897374"/>
            <a:chExt cx="2127553" cy="16224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9AAF92-1BB0-8943-812A-57C6C64CDFDC}"/>
                </a:ext>
              </a:extLst>
            </p:cNvPr>
            <p:cNvSpPr txBox="1"/>
            <p:nvPr/>
          </p:nvSpPr>
          <p:spPr>
            <a:xfrm flipH="1">
              <a:off x="2700781" y="3897374"/>
              <a:ext cx="11095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  <a:cs typeface="Arial" panose="020B0604020202020204" pitchFamily="34" charset="0"/>
                </a:rPr>
                <a:t>names</a:t>
              </a:r>
            </a:p>
          </p:txBody>
        </p:sp>
        <p:sp>
          <p:nvSpPr>
            <p:cNvPr id="7" name="Circular Arrow 6">
              <a:extLst>
                <a:ext uri="{FF2B5EF4-FFF2-40B4-BE49-F238E27FC236}">
                  <a16:creationId xmlns:a16="http://schemas.microsoft.com/office/drawing/2014/main" id="{61ECF5A3-3DD2-B84D-AE88-68C6D9C2DF8C}"/>
                </a:ext>
              </a:extLst>
            </p:cNvPr>
            <p:cNvSpPr/>
            <p:nvPr/>
          </p:nvSpPr>
          <p:spPr>
            <a:xfrm rot="20631523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6CD4744-C5E9-094B-BBF8-B6F9F8D02413}"/>
              </a:ext>
            </a:extLst>
          </p:cNvPr>
          <p:cNvGrpSpPr/>
          <p:nvPr/>
        </p:nvGrpSpPr>
        <p:grpSpPr>
          <a:xfrm flipH="1">
            <a:off x="6434147" y="1960300"/>
            <a:ext cx="2254699" cy="1622407"/>
            <a:chOff x="2573635" y="3897374"/>
            <a:chExt cx="2254699" cy="162240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B55717D-B659-E74D-AF93-5F4CA2463B6C}"/>
                </a:ext>
              </a:extLst>
            </p:cNvPr>
            <p:cNvSpPr txBox="1"/>
            <p:nvPr/>
          </p:nvSpPr>
          <p:spPr>
            <a:xfrm flipH="1">
              <a:off x="2573635" y="3897374"/>
              <a:ext cx="1290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  <a:cs typeface="Arial" panose="020B0604020202020204" pitchFamily="34" charset="0"/>
                </a:rPr>
                <a:t>names2</a:t>
              </a: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:a16="http://schemas.microsoft.com/office/drawing/2014/main" id="{89A0437E-32AB-0F43-8CFF-4FBA64AC88B6}"/>
                </a:ext>
              </a:extLst>
            </p:cNvPr>
            <p:cNvSpPr/>
            <p:nvPr/>
          </p:nvSpPr>
          <p:spPr>
            <a:xfrm rot="20631523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63145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4269-346C-4C44-ACE1-FB7A0E7E1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important note about copying a </a:t>
            </a:r>
            <a:r>
              <a:rPr lang="en-US" b="1" dirty="0">
                <a:latin typeface="Courier" pitchFamily="2" charset="0"/>
              </a:rPr>
              <a:t>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A99C9-FD69-4940-A3C9-D9F9CAABE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Let’s say we have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 stored in memory:             </a:t>
            </a:r>
            <a:r>
              <a:rPr lang="en-US" sz="2800" b="1" dirty="0">
                <a:latin typeface="Courier" pitchFamily="2" charset="0"/>
              </a:rPr>
              <a:t>names = [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“Ben”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“Ali”</a:t>
            </a:r>
            <a:r>
              <a:rPr lang="en-US" sz="2800" b="1" dirty="0">
                <a:latin typeface="Courier" pitchFamily="2" charset="0"/>
              </a:rPr>
              <a:t>,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</a:rPr>
              <a:t>“Clio”</a:t>
            </a:r>
            <a:r>
              <a:rPr lang="en-US" sz="2800" b="1" dirty="0">
                <a:latin typeface="Courier" pitchFamily="2" charset="0"/>
              </a:rPr>
              <a:t>]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And then we say </a:t>
            </a:r>
            <a:r>
              <a:rPr lang="en-US" sz="2800" b="1" dirty="0">
                <a:latin typeface="Courier" pitchFamily="2" charset="0"/>
              </a:rPr>
              <a:t>names2 = names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If we then say:</a:t>
            </a:r>
          </a:p>
          <a:p>
            <a:pPr marL="0" indent="0">
              <a:buNone/>
            </a:pPr>
            <a:r>
              <a:rPr lang="en-US" sz="2800" b="1" dirty="0">
                <a:latin typeface="Courier" pitchFamily="2" charset="0"/>
                <a:cs typeface="Arial" panose="020B0604020202020204" pitchFamily="34" charset="0"/>
              </a:rPr>
              <a:t>	names2[0] = </a:t>
            </a:r>
            <a:r>
              <a:rPr lang="en-US" sz="2800" b="1" dirty="0">
                <a:solidFill>
                  <a:srgbClr val="00B050"/>
                </a:solidFill>
                <a:latin typeface="Courier" pitchFamily="2" charset="0"/>
                <a:cs typeface="Arial" panose="020B0604020202020204" pitchFamily="34" charset="0"/>
              </a:rPr>
              <a:t>“Joe”</a:t>
            </a:r>
          </a:p>
          <a:p>
            <a:endParaRPr lang="en-US" sz="2800" b="1" dirty="0">
              <a:latin typeface="Courier" pitchFamily="2" charset="0"/>
            </a:endParaRPr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6535AC7-A9FE-B044-9620-5F3D6E758A92}"/>
              </a:ext>
            </a:extLst>
          </p:cNvPr>
          <p:cNvGraphicFramePr>
            <a:graphicFrameLocks noGrp="1"/>
          </p:cNvGraphicFramePr>
          <p:nvPr/>
        </p:nvGraphicFramePr>
        <p:xfrm>
          <a:off x="4588547" y="2968026"/>
          <a:ext cx="6096000" cy="578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92513213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9869526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42788798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7591872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554545136"/>
                    </a:ext>
                  </a:extLst>
                </a:gridCol>
              </a:tblGrid>
              <a:tr h="57810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“Joe”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“Ali”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  <a:latin typeface="Courier" pitchFamily="2" charset="0"/>
                        </a:rPr>
                        <a:t>“Clio”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3470"/>
                          </a:solidFill>
                          <a:latin typeface="Courier" pitchFamily="2" charset="0"/>
                        </a:rPr>
                        <a:t>…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347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10634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B1198770-C7DD-694B-BC97-CC1D352B5F84}"/>
              </a:ext>
            </a:extLst>
          </p:cNvPr>
          <p:cNvGrpSpPr/>
          <p:nvPr/>
        </p:nvGrpSpPr>
        <p:grpSpPr>
          <a:xfrm>
            <a:off x="4397568" y="1960300"/>
            <a:ext cx="2127553" cy="1622407"/>
            <a:chOff x="2700781" y="3897374"/>
            <a:chExt cx="2127553" cy="162240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F9AAF92-1BB0-8943-812A-57C6C64CDFDC}"/>
                </a:ext>
              </a:extLst>
            </p:cNvPr>
            <p:cNvSpPr txBox="1"/>
            <p:nvPr/>
          </p:nvSpPr>
          <p:spPr>
            <a:xfrm flipH="1">
              <a:off x="2700781" y="3897374"/>
              <a:ext cx="11095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  <a:cs typeface="Arial" panose="020B0604020202020204" pitchFamily="34" charset="0"/>
                </a:rPr>
                <a:t>names</a:t>
              </a:r>
            </a:p>
          </p:txBody>
        </p:sp>
        <p:sp>
          <p:nvSpPr>
            <p:cNvPr id="7" name="Circular Arrow 6">
              <a:extLst>
                <a:ext uri="{FF2B5EF4-FFF2-40B4-BE49-F238E27FC236}">
                  <a16:creationId xmlns:a16="http://schemas.microsoft.com/office/drawing/2014/main" id="{61ECF5A3-3DD2-B84D-AE88-68C6D9C2DF8C}"/>
                </a:ext>
              </a:extLst>
            </p:cNvPr>
            <p:cNvSpPr/>
            <p:nvPr/>
          </p:nvSpPr>
          <p:spPr>
            <a:xfrm rot="20631523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6CD4744-C5E9-094B-BBF8-B6F9F8D02413}"/>
              </a:ext>
            </a:extLst>
          </p:cNvPr>
          <p:cNvGrpSpPr/>
          <p:nvPr/>
        </p:nvGrpSpPr>
        <p:grpSpPr>
          <a:xfrm flipH="1">
            <a:off x="6434147" y="1960300"/>
            <a:ext cx="2254699" cy="1622407"/>
            <a:chOff x="2573635" y="3897374"/>
            <a:chExt cx="2254699" cy="162240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B55717D-B659-E74D-AF93-5F4CA2463B6C}"/>
                </a:ext>
              </a:extLst>
            </p:cNvPr>
            <p:cNvSpPr txBox="1"/>
            <p:nvPr/>
          </p:nvSpPr>
          <p:spPr>
            <a:xfrm flipH="1">
              <a:off x="2573635" y="3897374"/>
              <a:ext cx="1290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  <a:cs typeface="Arial" panose="020B0604020202020204" pitchFamily="34" charset="0"/>
                </a:rPr>
                <a:t>names2</a:t>
              </a: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:a16="http://schemas.microsoft.com/office/drawing/2014/main" id="{89A0437E-32AB-0F43-8CFF-4FBA64AC88B6}"/>
                </a:ext>
              </a:extLst>
            </p:cNvPr>
            <p:cNvSpPr/>
            <p:nvPr/>
          </p:nvSpPr>
          <p:spPr>
            <a:xfrm rot="20631523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A2539D-17B5-5088-2FB8-CD74F658D212}"/>
              </a:ext>
            </a:extLst>
          </p:cNvPr>
          <p:cNvSpPr txBox="1">
            <a:spLocks/>
          </p:cNvSpPr>
          <p:nvPr/>
        </p:nvSpPr>
        <p:spPr>
          <a:xfrm>
            <a:off x="3888125" y="5610328"/>
            <a:ext cx="7277486" cy="748839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92500"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/>
              <a:t>What happens if we then ask for names[0]?</a:t>
            </a:r>
          </a:p>
        </p:txBody>
      </p:sp>
    </p:spTree>
    <p:extLst>
      <p:ext uri="{BB962C8B-B14F-4D97-AF65-F5344CB8AC3E}">
        <p14:creationId xmlns:p14="http://schemas.microsoft.com/office/powerpoint/2010/main" val="22424896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3359D-178C-9C45-ADD1-DD8E51FEE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Recap</a:t>
            </a:r>
            <a:r>
              <a:rPr lang="en-US" dirty="0"/>
              <a:t>: copying </a:t>
            </a:r>
            <a:r>
              <a:rPr lang="en-US" b="1" dirty="0">
                <a:latin typeface="Courier" pitchFamily="2" charset="0"/>
              </a:rPr>
              <a:t>lists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86A33F-FACF-E14D-BD01-3F0003598C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91429" y="1343025"/>
            <a:ext cx="7315200" cy="4381995"/>
          </a:xfrm>
        </p:spPr>
      </p:pic>
    </p:spTree>
    <p:extLst>
      <p:ext uri="{BB962C8B-B14F-4D97-AF65-F5344CB8AC3E}">
        <p14:creationId xmlns:p14="http://schemas.microsoft.com/office/powerpoint/2010/main" val="18148675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95E2-D8DF-7D46-AFE8-34225D5F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methods: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.count()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D3F96-297A-D646-8D54-A06E569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you want to </a:t>
            </a:r>
            <a:r>
              <a:rPr lang="en-US" sz="2800" b="1" dirty="0"/>
              <a:t>count how many times an item appears </a:t>
            </a:r>
            <a:r>
              <a:rPr lang="en-US" sz="2800" dirty="0"/>
              <a:t>in the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F1440B-8962-5C4F-996C-71AB1E2E97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69268" y="2049218"/>
            <a:ext cx="7315200" cy="35241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EF3927-B8C9-734B-9D91-2C31186465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40" t="55868" r="44751" b="34857"/>
          <a:stretch/>
        </p:blipFill>
        <p:spPr>
          <a:xfrm>
            <a:off x="5430398" y="4018135"/>
            <a:ext cx="2480518" cy="32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523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95E2-D8DF-7D46-AFE8-34225D5F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methods: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.reverse()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D3F96-297A-D646-8D54-A06E569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3200" dirty="0"/>
              <a:t>If you want to </a:t>
            </a:r>
            <a:r>
              <a:rPr lang="en-US" sz="3200" b="1" dirty="0"/>
              <a:t>reverse </a:t>
            </a:r>
            <a:r>
              <a:rPr lang="en-US" sz="3200" dirty="0"/>
              <a:t>the </a:t>
            </a:r>
            <a:r>
              <a:rPr lang="en-US" sz="3200" b="1" dirty="0">
                <a:latin typeface="Courier" pitchFamily="2" charset="0"/>
              </a:rPr>
              <a:t>list</a:t>
            </a:r>
            <a:r>
              <a:rPr lang="en-US" sz="3200" dirty="0"/>
              <a:t>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F1440B-8962-5C4F-996C-71AB1E2E97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62012" y="1685197"/>
            <a:ext cx="7315200" cy="34876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08DA1B-9341-A542-A1B9-C16476E700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50" t="55405" r="56250" b="34107"/>
          <a:stretch/>
        </p:blipFill>
        <p:spPr>
          <a:xfrm>
            <a:off x="4502092" y="3617532"/>
            <a:ext cx="2560320" cy="36576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4571781-2126-9149-89AF-DF4E4B10AF56}"/>
              </a:ext>
            </a:extLst>
          </p:cNvPr>
          <p:cNvGrpSpPr/>
          <p:nvPr/>
        </p:nvGrpSpPr>
        <p:grpSpPr>
          <a:xfrm>
            <a:off x="6122244" y="3444664"/>
            <a:ext cx="3043258" cy="1858630"/>
            <a:chOff x="3192920" y="4088236"/>
            <a:chExt cx="3043258" cy="185863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5939232-EB1A-A748-BB63-4C0F16787190}"/>
                </a:ext>
              </a:extLst>
            </p:cNvPr>
            <p:cNvSpPr txBox="1"/>
            <p:nvPr/>
          </p:nvSpPr>
          <p:spPr>
            <a:xfrm flipH="1">
              <a:off x="3996462" y="5115869"/>
              <a:ext cx="223971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changes</a:t>
              </a:r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original list!</a:t>
              </a:r>
            </a:p>
          </p:txBody>
        </p:sp>
        <p:sp>
          <p:nvSpPr>
            <p:cNvPr id="13" name="Circular Arrow 12">
              <a:extLst>
                <a:ext uri="{FF2B5EF4-FFF2-40B4-BE49-F238E27FC236}">
                  <a16:creationId xmlns:a16="http://schemas.microsoft.com/office/drawing/2014/main" id="{79490D0F-CE59-6741-A5AC-55601F4390BC}"/>
                </a:ext>
              </a:extLst>
            </p:cNvPr>
            <p:cNvSpPr/>
            <p:nvPr/>
          </p:nvSpPr>
          <p:spPr>
            <a:xfrm rot="21244788" flipH="1" flipV="1">
              <a:off x="3192920" y="4088236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25476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695E2-D8DF-7D46-AFE8-34225D5F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list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methods: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.sort()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D3F96-297A-D646-8D54-A06E56945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If you want to </a:t>
            </a:r>
            <a:r>
              <a:rPr lang="en-US" sz="2800" b="1" dirty="0"/>
              <a:t>sort </a:t>
            </a:r>
            <a:r>
              <a:rPr lang="en-US" sz="2800" dirty="0"/>
              <a:t>the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F1440B-8962-5C4F-996C-71AB1E2E97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05943" y="1787962"/>
            <a:ext cx="7315200" cy="43781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9A85F0-077E-0343-B68F-25E9D4E7E5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00" t="44554" r="65250" b="47092"/>
          <a:stretch/>
        </p:blipFill>
        <p:spPr>
          <a:xfrm>
            <a:off x="4664311" y="3738590"/>
            <a:ext cx="1883664" cy="36576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4D8CE993-18DE-9B42-9C51-575324983667}"/>
              </a:ext>
            </a:extLst>
          </p:cNvPr>
          <p:cNvGrpSpPr/>
          <p:nvPr/>
        </p:nvGrpSpPr>
        <p:grpSpPr>
          <a:xfrm>
            <a:off x="6275038" y="3352428"/>
            <a:ext cx="3252806" cy="1829402"/>
            <a:chOff x="3183495" y="3874942"/>
            <a:chExt cx="3252806" cy="182940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7E66CEC-8875-4B42-B4DD-C1113DDC7311}"/>
                </a:ext>
              </a:extLst>
            </p:cNvPr>
            <p:cNvSpPr txBox="1"/>
            <p:nvPr/>
          </p:nvSpPr>
          <p:spPr>
            <a:xfrm flipH="1">
              <a:off x="3702860" y="4315968"/>
              <a:ext cx="273344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this also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changes</a:t>
              </a:r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original list!</a:t>
              </a: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:a16="http://schemas.microsoft.com/office/drawing/2014/main" id="{D9D822EE-A9AB-154B-9056-15A44DA09C7A}"/>
                </a:ext>
              </a:extLst>
            </p:cNvPr>
            <p:cNvSpPr/>
            <p:nvPr/>
          </p:nvSpPr>
          <p:spPr>
            <a:xfrm rot="14400000" flipV="1">
              <a:off x="2998932" y="4059505"/>
              <a:ext cx="1829402" cy="1460276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844431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7110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0B555-3979-FD41-ABE5-557FD4862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</a:t>
            </a:r>
            <a:r>
              <a:rPr lang="en-US" b="1" dirty="0">
                <a:latin typeface="Courier" pitchFamily="2" charset="0"/>
              </a:rPr>
              <a:t>strings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6297EA9-4370-F24A-8DFB-91AA81EC75E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422073" y="864108"/>
                <a:ext cx="9296400" cy="5120640"/>
              </a:xfrm>
            </p:spPr>
            <p:txBody>
              <a:bodyPr>
                <a:noAutofit/>
              </a:bodyPr>
              <a:lstStyle/>
              <a:p>
                <a:r>
                  <a:rPr lang="en-US" sz="2400" dirty="0"/>
                  <a:t>Collections of </a:t>
                </a:r>
                <a:r>
                  <a:rPr lang="en-US" sz="2400" b="1" dirty="0"/>
                  <a:t>characters</a:t>
                </a:r>
                <a:r>
                  <a:rPr lang="en-US" sz="2400" dirty="0"/>
                  <a:t>:</a:t>
                </a:r>
              </a:p>
              <a:p>
                <a:pPr marL="1201738" indent="0">
                  <a:buNone/>
                </a:pP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name =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“Jordan” </a:t>
                </a:r>
              </a:p>
              <a:p>
                <a:pPr marL="2120900" indent="0">
                  <a:spcBef>
                    <a:spcPts val="0"/>
                  </a:spcBef>
                  <a:buNone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 [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‘J’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‘o’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‘r’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‘d’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‘a’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‘n’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]</a:t>
                </a:r>
              </a:p>
              <a:p>
                <a:pPr marL="2921000" indent="0">
                  <a:spcBef>
                    <a:spcPts val="0"/>
                  </a:spcBef>
                  <a:buNone/>
                </a:pPr>
                <a:r>
                  <a:rPr lang="en-US" sz="1400" dirty="0"/>
                  <a:t>0 	    1 	    2 	    3 	    4 	    5 </a:t>
                </a:r>
              </a:p>
              <a:p>
                <a:r>
                  <a:rPr lang="en-US" sz="2400" dirty="0"/>
                  <a:t>To access the letter at position 2:</a:t>
                </a:r>
              </a:p>
              <a:p>
                <a:pPr marL="1201738" indent="0">
                  <a:buNone/>
                </a:pP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name[2] =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“r” </a:t>
                </a:r>
              </a:p>
              <a:p>
                <a:r>
                  <a:rPr lang="en-US" sz="2400" dirty="0"/>
                  <a:t>Can also use </a:t>
                </a:r>
                <a:r>
                  <a:rPr lang="en-US" sz="2400" b="1" dirty="0"/>
                  <a:t>negative</a:t>
                </a:r>
                <a:r>
                  <a:rPr lang="en-US" sz="2400" dirty="0"/>
                  <a:t> indexing (i.e. start at the end):</a:t>
                </a:r>
              </a:p>
              <a:p>
                <a:pPr marL="2120900" indent="0">
                  <a:spcBef>
                    <a:spcPts val="0"/>
                  </a:spcBef>
                  <a:buNone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 [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‘J’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‘o’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‘r’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‘d’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‘a’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,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‘n’</a:t>
                </a: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]</a:t>
                </a:r>
              </a:p>
              <a:p>
                <a:pPr marL="2921000" indent="0">
                  <a:spcBef>
                    <a:spcPts val="0"/>
                  </a:spcBef>
                  <a:buNone/>
                </a:pPr>
                <a:r>
                  <a:rPr lang="en-US" sz="1400" dirty="0"/>
                  <a:t>-6 	    -5 	    -4 	    -3 	    -2 	    -1</a:t>
                </a:r>
                <a:endParaRPr lang="en-US" sz="2400" dirty="0"/>
              </a:p>
              <a:p>
                <a:r>
                  <a:rPr lang="en-US" sz="2400" dirty="0"/>
                  <a:t>To access the letter at position -2:</a:t>
                </a:r>
              </a:p>
              <a:p>
                <a:pPr marL="1201738" indent="0">
                  <a:buNone/>
                </a:pPr>
                <a:r>
                  <a:rPr lang="en-US" sz="2400" dirty="0">
                    <a:latin typeface="Courier" charset="0"/>
                    <a:ea typeface="Courier" charset="0"/>
                    <a:cs typeface="Courier" charset="0"/>
                  </a:rPr>
                  <a:t>name[-2] = </a:t>
                </a:r>
                <a:r>
                  <a:rPr lang="en-US" sz="2400" dirty="0">
                    <a:solidFill>
                      <a:srgbClr val="00B050"/>
                    </a:solidFill>
                    <a:latin typeface="Courier" charset="0"/>
                    <a:ea typeface="Courier" charset="0"/>
                    <a:cs typeface="Courier" charset="0"/>
                  </a:rPr>
                  <a:t>“a”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6297EA9-4370-F24A-8DFB-91AA81EC75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422073" y="864108"/>
                <a:ext cx="9296400" cy="5120640"/>
              </a:xfrm>
              <a:blipFill>
                <a:blip r:embed="rId2"/>
                <a:stretch>
                  <a:fillRect l="-6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51874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91149-B53C-714F-8CE7-A64A8798F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15-minute exercise: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0BE46-750B-0D46-A610-D87A360B9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0925" y="868680"/>
            <a:ext cx="8671075" cy="51206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Write a program that:</a:t>
            </a:r>
          </a:p>
          <a:p>
            <a:pPr marL="579438" indent="-234950"/>
            <a:r>
              <a:rPr lang="en-US" sz="2800" dirty="0"/>
              <a:t>asks the user to </a:t>
            </a:r>
            <a:r>
              <a:rPr lang="en-US" sz="2800" b="1" dirty="0">
                <a:latin typeface="Courier" pitchFamily="2" charset="0"/>
              </a:rPr>
              <a:t>input()</a:t>
            </a:r>
            <a:r>
              <a:rPr lang="en-US" sz="2800" dirty="0"/>
              <a:t> names one at a time</a:t>
            </a:r>
          </a:p>
          <a:p>
            <a:pPr marL="579438" indent="-234950"/>
            <a:r>
              <a:rPr lang="en-US" sz="2800" dirty="0"/>
              <a:t>adds each new name to a list called </a:t>
            </a:r>
            <a:r>
              <a:rPr lang="en-US" sz="2800" b="1" dirty="0">
                <a:latin typeface="Courier" pitchFamily="2" charset="0"/>
              </a:rPr>
              <a:t>friends</a:t>
            </a:r>
          </a:p>
          <a:p>
            <a:pPr marL="579438" indent="-234950"/>
            <a:r>
              <a:rPr lang="en-US" sz="2800" dirty="0"/>
              <a:t>and after each new name is added prints the list in alphabetical order</a:t>
            </a:r>
          </a:p>
          <a:p>
            <a:pPr marL="17463" indent="0">
              <a:buNone/>
            </a:pPr>
            <a:r>
              <a:rPr lang="en-US" sz="2800" dirty="0"/>
              <a:t>The program should loop until the user types “</a:t>
            </a:r>
            <a:r>
              <a:rPr lang="en-US" sz="2800" b="1" dirty="0">
                <a:latin typeface="Courier" pitchFamily="2" charset="0"/>
              </a:rPr>
              <a:t>DONE</a:t>
            </a:r>
            <a:r>
              <a:rPr lang="en-US" sz="2800" dirty="0"/>
              <a:t>”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917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0837" y="2223862"/>
            <a:ext cx="7277486" cy="241027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There are two ways to access the </a:t>
            </a:r>
            <a:r>
              <a:rPr lang="en-US" sz="3200" b="1" dirty="0"/>
              <a:t>last letter</a:t>
            </a:r>
            <a:r>
              <a:rPr lang="en-US" sz="3200" dirty="0"/>
              <a:t> in a string: what are they?</a:t>
            </a:r>
          </a:p>
        </p:txBody>
      </p:sp>
    </p:spTree>
    <p:extLst>
      <p:ext uri="{BB962C8B-B14F-4D97-AF65-F5344CB8AC3E}">
        <p14:creationId xmlns:p14="http://schemas.microsoft.com/office/powerpoint/2010/main" val="1340385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0B555-3979-FD41-ABE5-557FD4862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slicing </a:t>
            </a:r>
            <a:r>
              <a:rPr lang="en-US" b="1" dirty="0">
                <a:latin typeface="Courier" pitchFamily="2" charset="0"/>
              </a:rPr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97EA9-4370-F24A-8DFB-91AA81EC7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0" y="1123837"/>
            <a:ext cx="8229600" cy="4876800"/>
          </a:xfrm>
        </p:spPr>
        <p:txBody>
          <a:bodyPr>
            <a:normAutofit/>
          </a:bodyPr>
          <a:lstStyle/>
          <a:p>
            <a:r>
              <a:rPr lang="en-US" sz="2800" dirty="0"/>
              <a:t>Sometimes we want to access a specific part of the string </a:t>
            </a:r>
            <a:r>
              <a:rPr lang="en-US" sz="2400" dirty="0"/>
              <a:t>(more than a single letter, but less than the whole thing)</a:t>
            </a:r>
          </a:p>
          <a:p>
            <a:r>
              <a:rPr lang="en-US" sz="2800" dirty="0"/>
              <a:t>e.g. to access the letters in positions </a:t>
            </a:r>
            <a:r>
              <a:rPr lang="en-US" sz="2800" b="1" dirty="0"/>
              <a:t>3 through 5</a:t>
            </a:r>
            <a:r>
              <a:rPr lang="en-US" sz="2800" dirty="0"/>
              <a:t>:</a:t>
            </a:r>
          </a:p>
          <a:p>
            <a:pPr marL="1201738" indent="0">
              <a:buNone/>
            </a:pP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s = </a:t>
            </a:r>
            <a:r>
              <a:rPr lang="en-US" sz="28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“Computer Science” </a:t>
            </a:r>
          </a:p>
          <a:p>
            <a:pPr marL="1201738" indent="0">
              <a:buNone/>
            </a:pPr>
            <a:r>
              <a:rPr lang="en-US" sz="2800" dirty="0">
                <a:latin typeface="Courier" charset="0"/>
                <a:ea typeface="Courier" charset="0"/>
                <a:cs typeface="Courier" charset="0"/>
              </a:rPr>
              <a:t>s[3:6] = </a:t>
            </a:r>
            <a:r>
              <a:rPr lang="en-US" sz="28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“put” </a:t>
            </a:r>
          </a:p>
          <a:p>
            <a:pPr marL="217488" indent="-217488"/>
            <a:endParaRPr lang="en-US" sz="2800" dirty="0">
              <a:latin typeface="Arial" panose="020B0604020202020204" pitchFamily="34" charset="0"/>
              <a:ea typeface="Courier" charset="0"/>
              <a:cs typeface="Arial" panose="020B0604020202020204" pitchFamily="34" charset="0"/>
            </a:endParaRPr>
          </a:p>
          <a:p>
            <a:pPr marL="217488" indent="-217488"/>
            <a:endParaRPr lang="en-US" sz="2800" dirty="0">
              <a:latin typeface="Arial" panose="020B0604020202020204" pitchFamily="34" charset="0"/>
              <a:ea typeface="Courier" charset="0"/>
              <a:cs typeface="Arial" panose="020B0604020202020204" pitchFamily="34" charset="0"/>
            </a:endParaRPr>
          </a:p>
          <a:p>
            <a:pPr marL="217488" indent="-217488"/>
            <a:r>
              <a:rPr lang="en-US" sz="2800" dirty="0">
                <a:latin typeface="Arial" panose="020B0604020202020204" pitchFamily="34" charset="0"/>
                <a:ea typeface="Courier" charset="0"/>
                <a:cs typeface="Arial" panose="020B0604020202020204" pitchFamily="34" charset="0"/>
              </a:rPr>
              <a:t>This is called </a:t>
            </a:r>
            <a:r>
              <a:rPr lang="en-US" sz="2800" b="1" dirty="0">
                <a:latin typeface="Arial" panose="020B0604020202020204" pitchFamily="34" charset="0"/>
                <a:ea typeface="Courier" charset="0"/>
                <a:cs typeface="Arial" panose="020B0604020202020204" pitchFamily="34" charset="0"/>
              </a:rPr>
              <a:t>slicing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E2D486-1099-BA4D-B5A7-D29A5C497357}"/>
              </a:ext>
            </a:extLst>
          </p:cNvPr>
          <p:cNvGrpSpPr/>
          <p:nvPr/>
        </p:nvGrpSpPr>
        <p:grpSpPr>
          <a:xfrm>
            <a:off x="5711657" y="3562237"/>
            <a:ext cx="1908343" cy="1602513"/>
            <a:chOff x="2580557" y="1840992"/>
            <a:chExt cx="1908343" cy="160251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042B34D-AA86-A44D-917A-B38D6FF346ED}"/>
                </a:ext>
              </a:extLst>
            </p:cNvPr>
            <p:cNvSpPr txBox="1"/>
            <p:nvPr/>
          </p:nvSpPr>
          <p:spPr>
            <a:xfrm>
              <a:off x="2960918" y="2735619"/>
              <a:ext cx="152798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3470"/>
                  </a:solidFill>
                </a:rPr>
                <a:t>remember:</a:t>
              </a:r>
            </a:p>
            <a:p>
              <a:pPr algn="ctr"/>
              <a:r>
                <a:rPr lang="en-US" sz="2000" b="1" dirty="0">
                  <a:solidFill>
                    <a:srgbClr val="003470"/>
                  </a:solidFill>
                </a:rPr>
                <a:t>not</a:t>
              </a:r>
              <a:r>
                <a:rPr lang="en-US" sz="2000" dirty="0">
                  <a:solidFill>
                    <a:srgbClr val="003470"/>
                  </a:solidFill>
                </a:rPr>
                <a:t> inclusive</a:t>
              </a: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CA4F738B-30AF-9643-9690-1CE19D822E40}"/>
                </a:ext>
              </a:extLst>
            </p:cNvPr>
            <p:cNvSpPr/>
            <p:nvPr/>
          </p:nvSpPr>
          <p:spPr>
            <a:xfrm flipH="1" flipV="1">
              <a:off x="2580557" y="1840992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65949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8326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0B555-3979-FD41-ABE5-557FD4862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slicing </a:t>
            </a:r>
            <a:r>
              <a:rPr lang="en-US" b="1" dirty="0">
                <a:latin typeface="Courier" pitchFamily="2" charset="0"/>
              </a:rPr>
              <a:t>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97EA9-4370-F24A-8DFB-91AA81EC7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1834" y="1072195"/>
            <a:ext cx="8229600" cy="4876800"/>
          </a:xfrm>
        </p:spPr>
        <p:txBody>
          <a:bodyPr>
            <a:normAutofit/>
          </a:bodyPr>
          <a:lstStyle/>
          <a:p>
            <a:r>
              <a:rPr lang="en-US" sz="2400" dirty="0"/>
              <a:t>Special slices:</a:t>
            </a:r>
          </a:p>
          <a:p>
            <a:pPr marL="1201738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 = </a:t>
            </a:r>
            <a:r>
              <a:rPr lang="en-US" sz="24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“Computer Science” </a:t>
            </a:r>
          </a:p>
          <a:p>
            <a:pPr marL="1201738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s[:9] = </a:t>
            </a:r>
            <a:r>
              <a:rPr lang="en-US" sz="24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“Computer”</a:t>
            </a:r>
          </a:p>
          <a:p>
            <a:pPr marL="1201738" indent="0">
              <a:buNone/>
            </a:pPr>
            <a:endParaRPr lang="en-US" sz="2400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1201738" indent="0">
              <a:buNone/>
            </a:pPr>
            <a:endParaRPr lang="en-US" sz="2400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1201738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s[10:] = </a:t>
            </a:r>
            <a:r>
              <a:rPr lang="en-US" sz="2400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“Science”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pPr marL="217488" indent="-217488"/>
            <a:endParaRPr lang="en-US" sz="2400" dirty="0">
              <a:latin typeface="Arial" panose="020B0604020202020204" pitchFamily="34" charset="0"/>
              <a:ea typeface="Courier" charset="0"/>
              <a:cs typeface="Arial" panose="020B0604020202020204" pitchFamily="34" charset="0"/>
            </a:endParaRPr>
          </a:p>
          <a:p>
            <a:pPr marL="217488" indent="-217488"/>
            <a:endParaRPr lang="en-US" sz="2400" dirty="0">
              <a:latin typeface="Arial" panose="020B0604020202020204" pitchFamily="34" charset="0"/>
              <a:ea typeface="Courier" charset="0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E2D486-1099-BA4D-B5A7-D29A5C497357}"/>
              </a:ext>
            </a:extLst>
          </p:cNvPr>
          <p:cNvGrpSpPr/>
          <p:nvPr/>
        </p:nvGrpSpPr>
        <p:grpSpPr>
          <a:xfrm>
            <a:off x="5222089" y="2540776"/>
            <a:ext cx="3152356" cy="1348870"/>
            <a:chOff x="2580557" y="1840992"/>
            <a:chExt cx="3152356" cy="134887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042B34D-AA86-A44D-917A-B38D6FF346ED}"/>
                </a:ext>
              </a:extLst>
            </p:cNvPr>
            <p:cNvSpPr txBox="1"/>
            <p:nvPr/>
          </p:nvSpPr>
          <p:spPr>
            <a:xfrm>
              <a:off x="3066799" y="2789752"/>
              <a:ext cx="26661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3470"/>
                  </a:solidFill>
                </a:rPr>
                <a:t>“start at the beginning”</a:t>
              </a: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CA4F738B-30AF-9643-9690-1CE19D822E40}"/>
                </a:ext>
              </a:extLst>
            </p:cNvPr>
            <p:cNvSpPr/>
            <p:nvPr/>
          </p:nvSpPr>
          <p:spPr>
            <a:xfrm flipH="1" flipV="1">
              <a:off x="2580557" y="1840992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65949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946BEEC-6F2E-474E-AE65-8DDF5B2ED44D}"/>
              </a:ext>
            </a:extLst>
          </p:cNvPr>
          <p:cNvGrpSpPr/>
          <p:nvPr/>
        </p:nvGrpSpPr>
        <p:grpSpPr>
          <a:xfrm>
            <a:off x="5547517" y="4174730"/>
            <a:ext cx="3215180" cy="1289729"/>
            <a:chOff x="2580557" y="1840992"/>
            <a:chExt cx="3215180" cy="12897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8812A77-5356-9C44-A645-B46A492ED4AA}"/>
                </a:ext>
              </a:extLst>
            </p:cNvPr>
            <p:cNvSpPr txBox="1"/>
            <p:nvPr/>
          </p:nvSpPr>
          <p:spPr>
            <a:xfrm>
              <a:off x="3095959" y="2730611"/>
              <a:ext cx="26997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3470"/>
                  </a:solidFill>
                </a:rPr>
                <a:t>“continue until the end”</a:t>
              </a: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901E78C1-B16C-5F4B-93A2-0C2EAB41110F}"/>
                </a:ext>
              </a:extLst>
            </p:cNvPr>
            <p:cNvSpPr/>
            <p:nvPr/>
          </p:nvSpPr>
          <p:spPr>
            <a:xfrm flipH="1" flipV="1">
              <a:off x="2580557" y="1840992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65949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165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0B8B-F0B6-4346-82F2-516B56060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Okay, so…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80B82-E776-FA4F-8DA5-A0E8AC508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sz="3200" b="1" dirty="0"/>
              <a:t>strings</a:t>
            </a:r>
            <a:r>
              <a:rPr lang="en-US" sz="3200" dirty="0"/>
              <a:t> are collections of </a:t>
            </a:r>
            <a:r>
              <a:rPr lang="en-US" sz="3200" b="1" dirty="0"/>
              <a:t>characters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3200" dirty="0"/>
              <a:t>defined using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3200" dirty="0">
                <a:solidFill>
                  <a:srgbClr val="00B050"/>
                </a:solidFill>
                <a:latin typeface="Courier" pitchFamily="2" charset="0"/>
              </a:rPr>
              <a:t>“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quotes </a:t>
            </a:r>
            <a:r>
              <a:rPr lang="en-US" sz="3200" dirty="0">
                <a:solidFill>
                  <a:srgbClr val="00B050"/>
                </a:solidFill>
                <a:latin typeface="Courier" pitchFamily="2" charset="0"/>
              </a:rPr>
              <a:t>“</a:t>
            </a:r>
            <a:endParaRPr lang="en-US" sz="32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389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0B8B-F0B6-4346-82F2-516B56060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Okay, so…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80B82-E776-FA4F-8DA5-A0E8AC508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3200" b="1" dirty="0"/>
              <a:t>lists</a:t>
            </a:r>
            <a:r>
              <a:rPr lang="en-US" sz="3200" dirty="0"/>
              <a:t> are collections of </a:t>
            </a:r>
            <a:r>
              <a:rPr lang="en-US" sz="3200" b="1" dirty="0"/>
              <a:t>objects</a:t>
            </a: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3200" dirty="0"/>
              <a:t>defined using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[ square brackets ]</a:t>
            </a:r>
            <a:endParaRPr lang="en-US" sz="32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342901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513</TotalTime>
  <Words>1234</Words>
  <Application>Microsoft Macintosh PowerPoint</Application>
  <PresentationFormat>Widescreen</PresentationFormat>
  <Paragraphs>242</Paragraphs>
  <Slides>40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Calibri</vt:lpstr>
      <vt:lpstr>Cambria Math</vt:lpstr>
      <vt:lpstr>Corbel</vt:lpstr>
      <vt:lpstr>Courier</vt:lpstr>
      <vt:lpstr>Wingdings 2</vt:lpstr>
      <vt:lpstr>Frame</vt:lpstr>
      <vt:lpstr>Why Does My Computer Do That? Intro to Coding with Python– Lists</vt:lpstr>
      <vt:lpstr>Plan for Today</vt:lpstr>
      <vt:lpstr>Recap: storing stuff in memory</vt:lpstr>
      <vt:lpstr>Recap: strings</vt:lpstr>
      <vt:lpstr>Check in</vt:lpstr>
      <vt:lpstr>Recap: slicing strings</vt:lpstr>
      <vt:lpstr>Recap: slicing strings</vt:lpstr>
      <vt:lpstr>Okay, so…</vt:lpstr>
      <vt:lpstr>Okay, so…</vt:lpstr>
      <vt:lpstr>Okay, so…</vt:lpstr>
      <vt:lpstr>list of integers</vt:lpstr>
      <vt:lpstr>list of floats</vt:lpstr>
      <vt:lpstr>list of strings</vt:lpstr>
      <vt:lpstr>Indexing a list</vt:lpstr>
      <vt:lpstr>Indexing a list</vt:lpstr>
      <vt:lpstr>Weird python thing</vt:lpstr>
      <vt:lpstr>Naming convention</vt:lpstr>
      <vt:lpstr>Iterating through items in a list</vt:lpstr>
      <vt:lpstr>Checking membership in a list</vt:lpstr>
      <vt:lpstr>Overwriting an item in a list</vt:lpstr>
      <vt:lpstr>Discussion</vt:lpstr>
      <vt:lpstr>Discussion</vt:lpstr>
      <vt:lpstr>mutable vs. immutable</vt:lpstr>
      <vt:lpstr>list methods: .append()</vt:lpstr>
      <vt:lpstr>list methods: .insert()</vt:lpstr>
      <vt:lpstr>list methods: .remove()</vt:lpstr>
      <vt:lpstr>list methods: .remove()</vt:lpstr>
      <vt:lpstr>list methods: .copy()</vt:lpstr>
      <vt:lpstr>list methods: .copy()</vt:lpstr>
      <vt:lpstr>An important note about copying a list</vt:lpstr>
      <vt:lpstr>An important note about copying a list</vt:lpstr>
      <vt:lpstr>An important note about copying a list</vt:lpstr>
      <vt:lpstr>An important note about copying a list</vt:lpstr>
      <vt:lpstr>An important note about copying a list</vt:lpstr>
      <vt:lpstr>An important note about copying a list</vt:lpstr>
      <vt:lpstr>Recap: copying lists</vt:lpstr>
      <vt:lpstr>list methods: .count()</vt:lpstr>
      <vt:lpstr>list methods: .reverse()</vt:lpstr>
      <vt:lpstr>list methods: .sort()</vt:lpstr>
      <vt:lpstr>15-minute exercise: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</cp:lastModifiedBy>
  <cp:revision>20</cp:revision>
  <dcterms:created xsi:type="dcterms:W3CDTF">2023-08-03T18:49:17Z</dcterms:created>
  <dcterms:modified xsi:type="dcterms:W3CDTF">2023-10-07T20:18:00Z</dcterms:modified>
</cp:coreProperties>
</file>

<file path=docProps/thumbnail.jpeg>
</file>